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93396" r:id="rId1"/>
    <p:sldMasterId id="2147493427" r:id="rId2"/>
    <p:sldMasterId id="2147493440" r:id="rId3"/>
    <p:sldMasterId id="2147493453" r:id="rId4"/>
    <p:sldMasterId id="2147493477" r:id="rId5"/>
    <p:sldMasterId id="2147493489" r:id="rId6"/>
    <p:sldMasterId id="2147493501" r:id="rId7"/>
  </p:sldMasterIdLst>
  <p:notesMasterIdLst>
    <p:notesMasterId r:id="rId44"/>
  </p:notesMasterIdLst>
  <p:handoutMasterIdLst>
    <p:handoutMasterId r:id="rId45"/>
  </p:handoutMasterIdLst>
  <p:sldIdLst>
    <p:sldId id="256" r:id="rId8"/>
    <p:sldId id="665" r:id="rId9"/>
    <p:sldId id="664" r:id="rId10"/>
    <p:sldId id="668" r:id="rId11"/>
    <p:sldId id="666" r:id="rId12"/>
    <p:sldId id="669" r:id="rId13"/>
    <p:sldId id="660" r:id="rId14"/>
    <p:sldId id="663" r:id="rId15"/>
    <p:sldId id="671" r:id="rId16"/>
    <p:sldId id="625" r:id="rId17"/>
    <p:sldId id="626" r:id="rId18"/>
    <p:sldId id="627" r:id="rId19"/>
    <p:sldId id="629" r:id="rId20"/>
    <p:sldId id="628" r:id="rId21"/>
    <p:sldId id="633" r:id="rId22"/>
    <p:sldId id="634" r:id="rId23"/>
    <p:sldId id="677" r:id="rId24"/>
    <p:sldId id="672" r:id="rId25"/>
    <p:sldId id="673" r:id="rId26"/>
    <p:sldId id="676" r:id="rId27"/>
    <p:sldId id="678" r:id="rId28"/>
    <p:sldId id="679" r:id="rId29"/>
    <p:sldId id="681" r:id="rId30"/>
    <p:sldId id="686" r:id="rId31"/>
    <p:sldId id="682" r:id="rId32"/>
    <p:sldId id="631" r:id="rId33"/>
    <p:sldId id="632" r:id="rId34"/>
    <p:sldId id="680" r:id="rId35"/>
    <p:sldId id="683" r:id="rId36"/>
    <p:sldId id="684" r:id="rId37"/>
    <p:sldId id="635" r:id="rId38"/>
    <p:sldId id="636" r:id="rId39"/>
    <p:sldId id="638" r:id="rId40"/>
    <p:sldId id="685" r:id="rId41"/>
    <p:sldId id="641" r:id="rId42"/>
    <p:sldId id="655" r:id="rId43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76">
          <p15:clr>
            <a:srgbClr val="A4A3A4"/>
          </p15:clr>
        </p15:guide>
        <p15:guide id="3" orient="horz" pos="4172">
          <p15:clr>
            <a:srgbClr val="A4A3A4"/>
          </p15:clr>
        </p15:guide>
        <p15:guide id="4" orient="horz" pos="562">
          <p15:clr>
            <a:srgbClr val="A4A3A4"/>
          </p15:clr>
        </p15:guide>
        <p15:guide id="5" orient="horz" pos="3991">
          <p15:clr>
            <a:srgbClr val="A4A3A4"/>
          </p15:clr>
        </p15:guide>
        <p15:guide id="6" pos="2880">
          <p15:clr>
            <a:srgbClr val="A4A3A4"/>
          </p15:clr>
        </p15:guide>
        <p15:guide id="7" pos="195">
          <p15:clr>
            <a:srgbClr val="A4A3A4"/>
          </p15:clr>
        </p15:guide>
        <p15:guide id="8" pos="5478">
          <p15:clr>
            <a:srgbClr val="A4A3A4"/>
          </p15:clr>
        </p15:guide>
        <p15:guide id="9" pos="47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421"/>
    <a:srgbClr val="CCCCFF"/>
    <a:srgbClr val="AF95D1"/>
    <a:srgbClr val="AF92AF"/>
    <a:srgbClr val="9999FF"/>
    <a:srgbClr val="ECE0EB"/>
    <a:srgbClr val="FFFFFF"/>
    <a:srgbClr val="FFCCFF"/>
    <a:srgbClr val="CBD1E7"/>
    <a:srgbClr val="7686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34" autoAdjust="0"/>
    <p:restoredTop sz="94169" autoAdjust="0"/>
  </p:normalViewPr>
  <p:slideViewPr>
    <p:cSldViewPr snapToGrid="0" snapToObjects="1">
      <p:cViewPr varScale="1">
        <p:scale>
          <a:sx n="77" d="100"/>
          <a:sy n="77" d="100"/>
        </p:scale>
        <p:origin x="192" y="72"/>
      </p:cViewPr>
      <p:guideLst>
        <p:guide orient="horz" pos="2160"/>
        <p:guide orient="horz" pos="976"/>
        <p:guide orient="horz" pos="4172"/>
        <p:guide orient="horz" pos="562"/>
        <p:guide orient="horz" pos="3991"/>
        <p:guide pos="2880"/>
        <p:guide pos="195"/>
        <p:guide pos="5478"/>
        <p:guide pos="4764"/>
      </p:guideLst>
    </p:cSldViewPr>
  </p:slideViewPr>
  <p:outlineViewPr>
    <p:cViewPr>
      <p:scale>
        <a:sx n="33" d="100"/>
        <a:sy n="33" d="100"/>
      </p:scale>
      <p:origin x="48" y="95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16"/>
    </p:cViewPr>
  </p:sorterViewPr>
  <p:notesViewPr>
    <p:cSldViewPr snapToGrid="0" snapToObjects="1">
      <p:cViewPr varScale="1">
        <p:scale>
          <a:sx n="53" d="100"/>
          <a:sy n="53" d="100"/>
        </p:scale>
        <p:origin x="-1764" y="-96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63F4BF5A-099F-4E0A-AAE7-A17E299FE054}" type="datetimeFigureOut">
              <a:rPr lang="en-GB" smtClean="0"/>
              <a:pPr/>
              <a:t>03/10/2018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C9E3495A-2FBD-436B-8C1C-C0D833EAD6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2058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3075480" cy="51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4" y="3"/>
            <a:ext cx="3075480" cy="51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01" y="4861157"/>
            <a:ext cx="5680103" cy="460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675"/>
            <a:ext cx="3075480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0" tIns="47380" rIns="94760" bIns="4738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4" y="9720675"/>
            <a:ext cx="3075480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0" tIns="47380" rIns="94760" bIns="4738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A82B705-37E5-48D3-AF10-6AD43690C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565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i="1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4574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Measuring</a:t>
            </a:r>
            <a:r>
              <a:rPr lang="en-GB" baseline="0" dirty="0"/>
              <a:t> points agreed with both manufacturers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7069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Measuring</a:t>
            </a:r>
            <a:r>
              <a:rPr lang="en-GB" baseline="0" dirty="0"/>
              <a:t> points agreed with both manufacturers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491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Measuring</a:t>
            </a:r>
            <a:r>
              <a:rPr lang="en-GB" baseline="0" dirty="0"/>
              <a:t> points agreed with both manufacturers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1370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Measuring</a:t>
            </a:r>
            <a:r>
              <a:rPr lang="en-GB" baseline="0" dirty="0"/>
              <a:t> points agreed with both manufacturers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4882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Measuring</a:t>
            </a:r>
            <a:r>
              <a:rPr lang="en-GB" baseline="0" dirty="0"/>
              <a:t> points agreed with both manufacturers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1648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9865C-CD3A-4E8F-8D06-5AD065FE206C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577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9865C-CD3A-4E8F-8D06-5AD065FE206C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4186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0FE012-13C3-4060-9515-28132CFF4E06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i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118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577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Measuring</a:t>
            </a:r>
            <a:r>
              <a:rPr lang="en-GB" baseline="0" dirty="0"/>
              <a:t> points agreed with both manufacturers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6782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Time</a:t>
            </a:r>
            <a:r>
              <a:rPr lang="en-GB" baseline="0" dirty="0"/>
              <a:t> of measurement start end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7150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Time</a:t>
            </a:r>
            <a:r>
              <a:rPr lang="en-GB" baseline="0" dirty="0"/>
              <a:t> of measurement start end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359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Measuring</a:t>
            </a:r>
            <a:r>
              <a:rPr lang="en-GB" baseline="0" dirty="0"/>
              <a:t> points agreed with both manufacturers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8678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832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Measuring</a:t>
            </a:r>
            <a:r>
              <a:rPr lang="en-GB" baseline="0" dirty="0"/>
              <a:t> points agreed with both manufacturers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8678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 descr="Z:\Logos\RES logo folder\logo_300x600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1856" y="880599"/>
            <a:ext cx="2687112" cy="1343556"/>
          </a:xfrm>
          <a:prstGeom prst="rect">
            <a:avLst/>
          </a:prstGeom>
          <a:noFill/>
        </p:spPr>
      </p:pic>
      <p:pic>
        <p:nvPicPr>
          <p:cNvPr id="6" name="Picture 2" descr="Z:\Group\Branding Elements\Logos\Icons\RES_5icons_LATEST_notext.jp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r="20180"/>
          <a:stretch/>
        </p:blipFill>
        <p:spPr bwMode="auto">
          <a:xfrm>
            <a:off x="1760868" y="4339366"/>
            <a:ext cx="5709780" cy="1304925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A7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4601030" y="1411055"/>
            <a:ext cx="450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TRANSMISSION</a:t>
            </a:r>
          </a:p>
        </p:txBody>
      </p:sp>
      <p:pic>
        <p:nvPicPr>
          <p:cNvPr id="1028" name="Picture 4" descr="Z:\Logos\icons\transmissionIcon2-01.png"/>
          <p:cNvPicPr>
            <a:picLocks noChangeAspect="1" noChangeArrowheads="1"/>
          </p:cNvPicPr>
          <p:nvPr userDrawn="1"/>
        </p:nvPicPr>
        <p:blipFill>
          <a:blip r:embed="rId2" cstate="print"/>
          <a:srcRect l="23780" t="31868" r="24805" b="12097"/>
          <a:stretch>
            <a:fillRect/>
          </a:stretch>
        </p:blipFill>
        <p:spPr bwMode="auto">
          <a:xfrm>
            <a:off x="275572" y="2191916"/>
            <a:ext cx="4033381" cy="439577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 userDrawn="1"/>
        </p:nvCxnSpPr>
        <p:spPr>
          <a:xfrm>
            <a:off x="4601030" y="2057386"/>
            <a:ext cx="454297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655733" y="2057386"/>
            <a:ext cx="3488267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5655733" y="1411055"/>
            <a:ext cx="3453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DSM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96" y="2215759"/>
            <a:ext cx="4669536" cy="397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13" name="Picture 2" descr="Z:\Logos\RES logo folder\logo_300x600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1856" y="880599"/>
            <a:ext cx="2687112" cy="1343556"/>
          </a:xfrm>
          <a:prstGeom prst="rect">
            <a:avLst/>
          </a:prstGeom>
          <a:noFill/>
        </p:spPr>
      </p:pic>
      <p:pic>
        <p:nvPicPr>
          <p:cNvPr id="6" name="Picture 2" descr="Z:\Group\Branding Elements\Logos\Icons\RES_5icons_LATEST_notext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460" y="4339366"/>
            <a:ext cx="7153276" cy="1304925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6748899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5808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115EFD02-6CCC-46C7-B9FA-587A28970004}" type="slidenum">
              <a:rPr lang="en-GB" smtClean="0">
                <a:solidFill>
                  <a:srgbClr val="96969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841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429626"/>
            <a:ext cx="5527675" cy="32385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5808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115EFD02-6CCC-46C7-B9FA-587A28970004}" type="slidenum">
              <a:rPr lang="en-GB" smtClean="0">
                <a:solidFill>
                  <a:srgbClr val="96969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71582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5808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115EFD02-6CCC-46C7-B9FA-587A28970004}" type="slidenum">
              <a:rPr lang="en-GB" smtClean="0">
                <a:solidFill>
                  <a:srgbClr val="96969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72856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420" y="795867"/>
            <a:ext cx="903657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1733" y="5139267"/>
            <a:ext cx="5486400" cy="1216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5808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115EFD02-6CCC-46C7-B9FA-587A28970004}" type="slidenum">
              <a:rPr lang="en-GB" smtClean="0">
                <a:solidFill>
                  <a:srgbClr val="96969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5855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45238" y="730250"/>
            <a:ext cx="2019300" cy="5318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5750" y="730250"/>
            <a:ext cx="5907088" cy="5318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43838" y="6454775"/>
            <a:ext cx="938212" cy="3063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D086E-44DA-4C43-B922-063D4B92383C}" type="slidenum">
              <a:rPr lang="en-US">
                <a:solidFill>
                  <a:srgbClr val="969696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5" name="Picture 5" descr="Holding1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693303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43838" y="6454775"/>
            <a:ext cx="938212" cy="3063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F492EBC-DEF2-4E61-B2FC-E4D9B636B3DB}" type="slidenum">
              <a:rPr lang="en-US" smtClean="0">
                <a:solidFill>
                  <a:srgbClr val="969696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68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5" name="Picture 2" descr="Z:\Logos\icons\RES_6icons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981201"/>
            <a:ext cx="5507590" cy="4038600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 userDrawn="1"/>
        </p:nvCxnSpPr>
        <p:spPr>
          <a:xfrm>
            <a:off x="5655733" y="2057386"/>
            <a:ext cx="3488267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655733" y="1411055"/>
            <a:ext cx="2385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WIND</a:t>
            </a:r>
          </a:p>
        </p:txBody>
      </p:sp>
    </p:spTree>
    <p:extLst>
      <p:ext uri="{BB962C8B-B14F-4D97-AF65-F5344CB8AC3E}">
        <p14:creationId xmlns:p14="http://schemas.microsoft.com/office/powerpoint/2010/main" val="248686079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6" name="Picture 2" descr="Z:\Logos\icons\RES_6icons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2819" y="2057386"/>
            <a:ext cx="4800600" cy="4051499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 userDrawn="1"/>
        </p:nvCxnSpPr>
        <p:spPr>
          <a:xfrm>
            <a:off x="5655733" y="2057386"/>
            <a:ext cx="3488267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5655733" y="1411055"/>
            <a:ext cx="2829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SOLAR</a:t>
            </a:r>
          </a:p>
        </p:txBody>
      </p:sp>
    </p:spTree>
    <p:extLst>
      <p:ext uri="{BB962C8B-B14F-4D97-AF65-F5344CB8AC3E}">
        <p14:creationId xmlns:p14="http://schemas.microsoft.com/office/powerpoint/2010/main" val="1632874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5808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115EFD02-6CCC-46C7-B9FA-587A2897000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43838" y="6454775"/>
            <a:ext cx="938212" cy="3063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F492EBC-DEF2-4E61-B2FC-E4D9B636B3DB}" type="slidenum">
              <a:rPr lang="en-US" smtClean="0">
                <a:solidFill>
                  <a:srgbClr val="969696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37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886786" name="Picture 2" descr="Z:\Logos\icons\RES_6icons_RGB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3048000"/>
            <a:ext cx="5279596" cy="3508376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 userDrawn="1"/>
        </p:nvCxnSpPr>
        <p:spPr>
          <a:xfrm>
            <a:off x="4470400" y="2057386"/>
            <a:ext cx="46736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4470400" y="1411055"/>
            <a:ext cx="4638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STORAGE</a:t>
            </a:r>
          </a:p>
        </p:txBody>
      </p:sp>
    </p:spTree>
    <p:extLst>
      <p:ext uri="{BB962C8B-B14F-4D97-AF65-F5344CB8AC3E}">
        <p14:creationId xmlns:p14="http://schemas.microsoft.com/office/powerpoint/2010/main" val="385765267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A7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601030" y="1411055"/>
            <a:ext cx="450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TRANSMISSION</a:t>
            </a:r>
          </a:p>
        </p:txBody>
      </p:sp>
      <p:pic>
        <p:nvPicPr>
          <p:cNvPr id="1028" name="Picture 4" descr="Z:\Logos\icons\transmissionIcon2-01.png"/>
          <p:cNvPicPr>
            <a:picLocks noChangeAspect="1" noChangeArrowheads="1"/>
          </p:cNvPicPr>
          <p:nvPr userDrawn="1"/>
        </p:nvPicPr>
        <p:blipFill>
          <a:blip r:embed="rId2" cstate="print"/>
          <a:srcRect l="23780" t="31868" r="24805" b="12097"/>
          <a:stretch>
            <a:fillRect/>
          </a:stretch>
        </p:blipFill>
        <p:spPr bwMode="auto">
          <a:xfrm>
            <a:off x="275572" y="2191916"/>
            <a:ext cx="4033381" cy="439577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 userDrawn="1"/>
        </p:nvCxnSpPr>
        <p:spPr>
          <a:xfrm>
            <a:off x="4601030" y="2057386"/>
            <a:ext cx="454297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73392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655733" y="2057386"/>
            <a:ext cx="3488267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5655733" y="1411055"/>
            <a:ext cx="3453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DSM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96" y="2215759"/>
            <a:ext cx="4669536" cy="397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883866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35664-6D90-4563-AE50-D6D5242F2D95}" type="datetimeFigureOut">
              <a:rPr lang="en-GB" smtClean="0">
                <a:solidFill>
                  <a:srgbClr val="969696">
                    <a:lumMod val="60000"/>
                    <a:lumOff val="40000"/>
                  </a:srgbClr>
                </a:solidFill>
              </a:rPr>
              <a:pPr/>
              <a:t>02/10/2018</a:t>
            </a:fld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310C-E0A6-458F-9785-2F6518F816ED}" type="slidenum">
              <a:rPr lang="en-GB" smtClean="0">
                <a:solidFill>
                  <a:srgbClr val="96969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04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2" name="Picture 2" descr="Z:\Logos\icons\RES_6icons_we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128" y="4244810"/>
            <a:ext cx="7656838" cy="1161669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43838" y="6454775"/>
            <a:ext cx="938212" cy="3063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A5324F8-EFEF-4C5F-811A-35CC7624FA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3" name="Picture 2" descr="Z:\Logos\RES logo folder\logo_300x600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1856" y="880599"/>
            <a:ext cx="2687112" cy="13435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926865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55473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429626"/>
            <a:ext cx="5527675" cy="32385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79980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44986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420" y="795867"/>
            <a:ext cx="903657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1733" y="5139267"/>
            <a:ext cx="5486400" cy="1216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90360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45238" y="730250"/>
            <a:ext cx="2019300" cy="5318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5750" y="730250"/>
            <a:ext cx="5907088" cy="5318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43838" y="6454775"/>
            <a:ext cx="938212" cy="3063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D086E-44DA-4C43-B922-063D4B9238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5" descr="Holding1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99891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429626"/>
            <a:ext cx="5527675" cy="32385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5808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115EFD02-6CCC-46C7-B9FA-587A2897000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43838" y="6454775"/>
            <a:ext cx="938212" cy="3063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F492EBC-DEF2-4E61-B2FC-E4D9B636B3D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68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5" name="Picture 2" descr="Z:\Logos\icons\RES_6icons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981201"/>
            <a:ext cx="5507590" cy="4038600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 userDrawn="1"/>
        </p:nvCxnSpPr>
        <p:spPr>
          <a:xfrm>
            <a:off x="5655733" y="2057386"/>
            <a:ext cx="3488267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655733" y="1411055"/>
            <a:ext cx="2385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WIND</a:t>
            </a:r>
          </a:p>
        </p:txBody>
      </p:sp>
    </p:spTree>
    <p:extLst>
      <p:ext uri="{BB962C8B-B14F-4D97-AF65-F5344CB8AC3E}">
        <p14:creationId xmlns:p14="http://schemas.microsoft.com/office/powerpoint/2010/main" val="42953188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6" name="Picture 2" descr="Z:\Logos\icons\RES_6icons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2819" y="2057386"/>
            <a:ext cx="4800600" cy="4051499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 userDrawn="1"/>
        </p:nvCxnSpPr>
        <p:spPr>
          <a:xfrm>
            <a:off x="5655733" y="2057386"/>
            <a:ext cx="3488267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5655733" y="1411055"/>
            <a:ext cx="2829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SOLAR</a:t>
            </a:r>
          </a:p>
        </p:txBody>
      </p:sp>
    </p:spTree>
    <p:extLst>
      <p:ext uri="{BB962C8B-B14F-4D97-AF65-F5344CB8AC3E}">
        <p14:creationId xmlns:p14="http://schemas.microsoft.com/office/powerpoint/2010/main" val="186523951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655733" y="2057386"/>
            <a:ext cx="3488267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883716" name="Picture 4" descr="Z:\Logos\icons\RES_6icons_RGB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82135" y="1506348"/>
            <a:ext cx="3352800" cy="494842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 userDrawn="1"/>
        </p:nvSpPr>
        <p:spPr>
          <a:xfrm>
            <a:off x="5655733" y="1411055"/>
            <a:ext cx="3453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THERMAL</a:t>
            </a:r>
          </a:p>
        </p:txBody>
      </p:sp>
    </p:spTree>
    <p:extLst>
      <p:ext uri="{BB962C8B-B14F-4D97-AF65-F5344CB8AC3E}">
        <p14:creationId xmlns:p14="http://schemas.microsoft.com/office/powerpoint/2010/main" val="384247779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43838" y="6454775"/>
            <a:ext cx="938212" cy="3063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F492EBC-DEF2-4E61-B2FC-E4D9B636B3D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884738" name="Picture 2" descr="Z:\Logos\icons\RES_6icons_RGB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4117" y="1697754"/>
            <a:ext cx="4394198" cy="4757022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 userDrawn="1"/>
        </p:nvCxnSpPr>
        <p:spPr>
          <a:xfrm>
            <a:off x="5655733" y="2057386"/>
            <a:ext cx="3488267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5655733" y="1411055"/>
            <a:ext cx="3453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MARINE</a:t>
            </a:r>
          </a:p>
        </p:txBody>
      </p:sp>
    </p:spTree>
    <p:extLst>
      <p:ext uri="{BB962C8B-B14F-4D97-AF65-F5344CB8AC3E}">
        <p14:creationId xmlns:p14="http://schemas.microsoft.com/office/powerpoint/2010/main" val="232691813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A7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601030" y="1411055"/>
            <a:ext cx="450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INFRASTRUCTURE</a:t>
            </a:r>
          </a:p>
        </p:txBody>
      </p:sp>
      <p:pic>
        <p:nvPicPr>
          <p:cNvPr id="1028" name="Picture 4" descr="Z:\Logos\icons\transmissionIcon2-01.png"/>
          <p:cNvPicPr>
            <a:picLocks noChangeAspect="1" noChangeArrowheads="1"/>
          </p:cNvPicPr>
          <p:nvPr userDrawn="1"/>
        </p:nvPicPr>
        <p:blipFill>
          <a:blip r:embed="rId2" cstate="print"/>
          <a:srcRect l="23780" t="31868" r="24805" b="12097"/>
          <a:stretch>
            <a:fillRect/>
          </a:stretch>
        </p:blipFill>
        <p:spPr bwMode="auto">
          <a:xfrm>
            <a:off x="275572" y="2191916"/>
            <a:ext cx="4033381" cy="439577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 userDrawn="1"/>
        </p:nvCxnSpPr>
        <p:spPr>
          <a:xfrm>
            <a:off x="4601030" y="2057386"/>
            <a:ext cx="454297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3997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43838" y="6454775"/>
            <a:ext cx="938212" cy="3063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F492EBC-DEF2-4E61-B2FC-E4D9B636B3D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37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886786" name="Picture 2" descr="Z:\Logos\icons\RES_6icons_RGB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3048000"/>
            <a:ext cx="5279596" cy="3508376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 userDrawn="1"/>
        </p:nvCxnSpPr>
        <p:spPr>
          <a:xfrm>
            <a:off x="4470400" y="2057386"/>
            <a:ext cx="46736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4470400" y="1411055"/>
            <a:ext cx="4638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ENERGY SERVICES</a:t>
            </a:r>
          </a:p>
        </p:txBody>
      </p:sp>
    </p:spTree>
    <p:extLst>
      <p:ext uri="{BB962C8B-B14F-4D97-AF65-F5344CB8AC3E}">
        <p14:creationId xmlns:p14="http://schemas.microsoft.com/office/powerpoint/2010/main" val="352820532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13" name="Picture 2" descr="Z:\Logos\RES logo folder\logo_300x600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1856" y="880599"/>
            <a:ext cx="2687112" cy="1343556"/>
          </a:xfrm>
          <a:prstGeom prst="rect">
            <a:avLst/>
          </a:prstGeom>
          <a:noFill/>
        </p:spPr>
      </p:pic>
      <p:pic>
        <p:nvPicPr>
          <p:cNvPr id="6" name="Picture 2" descr="Z:\Group\Branding Elements\Logos\Icons\RES_5icons_LATEST_notext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460" y="4339366"/>
            <a:ext cx="7153276" cy="1304925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744647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5808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115EFD02-6CCC-46C7-B9FA-587A28970004}" type="slidenum">
              <a:rPr lang="en-GB" smtClean="0">
                <a:solidFill>
                  <a:srgbClr val="96969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93832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429626"/>
            <a:ext cx="5527675" cy="32385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5808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115EFD02-6CCC-46C7-B9FA-587A28970004}" type="slidenum">
              <a:rPr lang="en-GB" smtClean="0">
                <a:solidFill>
                  <a:srgbClr val="96969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01609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5808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115EFD02-6CCC-46C7-B9FA-587A28970004}" type="slidenum">
              <a:rPr lang="en-GB" smtClean="0">
                <a:solidFill>
                  <a:srgbClr val="96969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21190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5808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115EFD02-6CCC-46C7-B9FA-587A2897000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420" y="795867"/>
            <a:ext cx="903657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1733" y="5139267"/>
            <a:ext cx="5486400" cy="1216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5808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115EFD02-6CCC-46C7-B9FA-587A28970004}" type="slidenum">
              <a:rPr lang="en-GB" smtClean="0">
                <a:solidFill>
                  <a:srgbClr val="96969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70822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45238" y="730250"/>
            <a:ext cx="2019300" cy="5318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5750" y="730250"/>
            <a:ext cx="5907088" cy="5318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43838" y="6454775"/>
            <a:ext cx="938212" cy="3063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D086E-44DA-4C43-B922-063D4B92383C}" type="slidenum">
              <a:rPr lang="en-US">
                <a:solidFill>
                  <a:srgbClr val="969696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5" name="Picture 5" descr="Holding1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591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43838" y="6454775"/>
            <a:ext cx="938212" cy="3063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F492EBC-DEF2-4E61-B2FC-E4D9B636B3DB}" type="slidenum">
              <a:rPr lang="en-US" smtClean="0">
                <a:solidFill>
                  <a:srgbClr val="969696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68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5" name="Picture 2" descr="Z:\Logos\icons\RES_6icons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981201"/>
            <a:ext cx="5507590" cy="4038600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 userDrawn="1"/>
        </p:nvCxnSpPr>
        <p:spPr>
          <a:xfrm>
            <a:off x="5655733" y="2057386"/>
            <a:ext cx="3488267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655733" y="1411055"/>
            <a:ext cx="2385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WIND</a:t>
            </a:r>
          </a:p>
        </p:txBody>
      </p:sp>
    </p:spTree>
    <p:extLst>
      <p:ext uri="{BB962C8B-B14F-4D97-AF65-F5344CB8AC3E}">
        <p14:creationId xmlns:p14="http://schemas.microsoft.com/office/powerpoint/2010/main" val="6033380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6" name="Picture 2" descr="Z:\Logos\icons\RES_6icons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2819" y="2057386"/>
            <a:ext cx="4800600" cy="4051499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 userDrawn="1"/>
        </p:nvCxnSpPr>
        <p:spPr>
          <a:xfrm>
            <a:off x="5655733" y="2057386"/>
            <a:ext cx="3488267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5655733" y="1411055"/>
            <a:ext cx="2829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SOLAR</a:t>
            </a:r>
          </a:p>
        </p:txBody>
      </p:sp>
    </p:spTree>
    <p:extLst>
      <p:ext uri="{BB962C8B-B14F-4D97-AF65-F5344CB8AC3E}">
        <p14:creationId xmlns:p14="http://schemas.microsoft.com/office/powerpoint/2010/main" val="61682247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43838" y="6454775"/>
            <a:ext cx="938212" cy="3063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F492EBC-DEF2-4E61-B2FC-E4D9B636B3DB}" type="slidenum">
              <a:rPr lang="en-US" smtClean="0">
                <a:solidFill>
                  <a:srgbClr val="969696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37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886786" name="Picture 2" descr="Z:\Logos\icons\RES_6icons_RGB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3048000"/>
            <a:ext cx="5279596" cy="3508376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 userDrawn="1"/>
        </p:nvCxnSpPr>
        <p:spPr>
          <a:xfrm>
            <a:off x="4470400" y="2057386"/>
            <a:ext cx="46736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4470400" y="1411055"/>
            <a:ext cx="4638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STORAGE</a:t>
            </a:r>
          </a:p>
        </p:txBody>
      </p:sp>
    </p:spTree>
    <p:extLst>
      <p:ext uri="{BB962C8B-B14F-4D97-AF65-F5344CB8AC3E}">
        <p14:creationId xmlns:p14="http://schemas.microsoft.com/office/powerpoint/2010/main" val="95625978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A7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601030" y="1411055"/>
            <a:ext cx="450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TRANSMISSION</a:t>
            </a:r>
          </a:p>
        </p:txBody>
      </p:sp>
      <p:pic>
        <p:nvPicPr>
          <p:cNvPr id="1028" name="Picture 4" descr="Z:\Logos\icons\transmissionIcon2-01.png"/>
          <p:cNvPicPr>
            <a:picLocks noChangeAspect="1" noChangeArrowheads="1"/>
          </p:cNvPicPr>
          <p:nvPr userDrawn="1"/>
        </p:nvPicPr>
        <p:blipFill>
          <a:blip r:embed="rId2" cstate="print"/>
          <a:srcRect l="23780" t="31868" r="24805" b="12097"/>
          <a:stretch>
            <a:fillRect/>
          </a:stretch>
        </p:blipFill>
        <p:spPr bwMode="auto">
          <a:xfrm>
            <a:off x="275572" y="2191916"/>
            <a:ext cx="4033381" cy="439577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 userDrawn="1"/>
        </p:nvCxnSpPr>
        <p:spPr>
          <a:xfrm>
            <a:off x="4601030" y="2057386"/>
            <a:ext cx="454297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84072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655733" y="2057386"/>
            <a:ext cx="3488267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5655733" y="1411055"/>
            <a:ext cx="3453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DSM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96" y="2215759"/>
            <a:ext cx="4669536" cy="397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346482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13" name="Picture 2" descr="Z:\Logos\RES logo folder\logo_300x600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1856" y="880599"/>
            <a:ext cx="2687112" cy="1343556"/>
          </a:xfrm>
          <a:prstGeom prst="rect">
            <a:avLst/>
          </a:prstGeom>
          <a:noFill/>
        </p:spPr>
      </p:pic>
      <p:pic>
        <p:nvPicPr>
          <p:cNvPr id="6" name="Picture 2" descr="Z:\Group\Branding Elements\Logos\Icons\RES_5icons_LATEST_notext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460" y="4339366"/>
            <a:ext cx="7153276" cy="1304925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1209886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5808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115EFD02-6CCC-46C7-B9FA-587A28970004}" type="slidenum">
              <a:rPr lang="en-GB" smtClean="0">
                <a:solidFill>
                  <a:srgbClr val="96969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96798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429626"/>
            <a:ext cx="5527675" cy="32385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5808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115EFD02-6CCC-46C7-B9FA-587A28970004}" type="slidenum">
              <a:rPr lang="en-GB" smtClean="0">
                <a:solidFill>
                  <a:srgbClr val="96969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3327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420" y="795867"/>
            <a:ext cx="903657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1733" y="5139267"/>
            <a:ext cx="5486400" cy="1216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5808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115EFD02-6CCC-46C7-B9FA-587A2897000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5808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115EFD02-6CCC-46C7-B9FA-587A28970004}" type="slidenum">
              <a:rPr lang="en-GB" smtClean="0">
                <a:solidFill>
                  <a:srgbClr val="96969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32406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420" y="795867"/>
            <a:ext cx="903657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1733" y="5139267"/>
            <a:ext cx="5486400" cy="1216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5808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115EFD02-6CCC-46C7-B9FA-587A28970004}" type="slidenum">
              <a:rPr lang="en-GB" smtClean="0">
                <a:solidFill>
                  <a:srgbClr val="96969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96586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45238" y="730250"/>
            <a:ext cx="2019300" cy="5318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5750" y="730250"/>
            <a:ext cx="5907088" cy="5318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43838" y="6454775"/>
            <a:ext cx="938212" cy="3063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D086E-44DA-4C43-B922-063D4B92383C}" type="slidenum">
              <a:rPr lang="en-US">
                <a:solidFill>
                  <a:srgbClr val="969696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5" name="Picture 5" descr="Holding1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73478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43838" y="6454775"/>
            <a:ext cx="938212" cy="3063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F492EBC-DEF2-4E61-B2FC-E4D9B636B3DB}" type="slidenum">
              <a:rPr lang="en-US" smtClean="0">
                <a:solidFill>
                  <a:srgbClr val="969696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68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5" name="Picture 2" descr="Z:\Logos\icons\RES_6icons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981201"/>
            <a:ext cx="5507590" cy="4038600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 userDrawn="1"/>
        </p:nvCxnSpPr>
        <p:spPr>
          <a:xfrm>
            <a:off x="5655733" y="2057386"/>
            <a:ext cx="3488267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655733" y="1411055"/>
            <a:ext cx="2385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WIND</a:t>
            </a:r>
          </a:p>
        </p:txBody>
      </p:sp>
    </p:spTree>
    <p:extLst>
      <p:ext uri="{BB962C8B-B14F-4D97-AF65-F5344CB8AC3E}">
        <p14:creationId xmlns:p14="http://schemas.microsoft.com/office/powerpoint/2010/main" val="413474826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6" name="Picture 2" descr="Z:\Logos\icons\RES_6icons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2819" y="2057386"/>
            <a:ext cx="4800600" cy="4051499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 userDrawn="1"/>
        </p:nvCxnSpPr>
        <p:spPr>
          <a:xfrm>
            <a:off x="5655733" y="2057386"/>
            <a:ext cx="3488267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5655733" y="1411055"/>
            <a:ext cx="2829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SOLAR</a:t>
            </a:r>
          </a:p>
        </p:txBody>
      </p:sp>
    </p:spTree>
    <p:extLst>
      <p:ext uri="{BB962C8B-B14F-4D97-AF65-F5344CB8AC3E}">
        <p14:creationId xmlns:p14="http://schemas.microsoft.com/office/powerpoint/2010/main" val="374340722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43838" y="6454775"/>
            <a:ext cx="938212" cy="3063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F492EBC-DEF2-4E61-B2FC-E4D9B636B3DB}" type="slidenum">
              <a:rPr lang="en-US" smtClean="0">
                <a:solidFill>
                  <a:srgbClr val="969696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37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886786" name="Picture 2" descr="Z:\Logos\icons\RES_6icons_RGB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3048000"/>
            <a:ext cx="5279596" cy="3508376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 userDrawn="1"/>
        </p:nvCxnSpPr>
        <p:spPr>
          <a:xfrm>
            <a:off x="4470400" y="2057386"/>
            <a:ext cx="46736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4470400" y="1411055"/>
            <a:ext cx="4638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STORAGE</a:t>
            </a:r>
          </a:p>
        </p:txBody>
      </p:sp>
    </p:spTree>
    <p:extLst>
      <p:ext uri="{BB962C8B-B14F-4D97-AF65-F5344CB8AC3E}">
        <p14:creationId xmlns:p14="http://schemas.microsoft.com/office/powerpoint/2010/main" val="379900168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A7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601030" y="1411055"/>
            <a:ext cx="450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TRANSMISSION</a:t>
            </a:r>
          </a:p>
        </p:txBody>
      </p:sp>
      <p:pic>
        <p:nvPicPr>
          <p:cNvPr id="1028" name="Picture 4" descr="Z:\Logos\icons\transmissionIcon2-01.png"/>
          <p:cNvPicPr>
            <a:picLocks noChangeAspect="1" noChangeArrowheads="1"/>
          </p:cNvPicPr>
          <p:nvPr userDrawn="1"/>
        </p:nvPicPr>
        <p:blipFill>
          <a:blip r:embed="rId2" cstate="print"/>
          <a:srcRect l="23780" t="31868" r="24805" b="12097"/>
          <a:stretch>
            <a:fillRect/>
          </a:stretch>
        </p:blipFill>
        <p:spPr bwMode="auto">
          <a:xfrm>
            <a:off x="275572" y="2191916"/>
            <a:ext cx="4033381" cy="439577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 userDrawn="1"/>
        </p:nvCxnSpPr>
        <p:spPr>
          <a:xfrm>
            <a:off x="4601030" y="2057386"/>
            <a:ext cx="454297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92689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655733" y="2057386"/>
            <a:ext cx="3488267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5655733" y="1411055"/>
            <a:ext cx="3453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DSM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96" y="2215759"/>
            <a:ext cx="4669536" cy="397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77041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13" name="Picture 2" descr="Z:\Logos\RES logo folder\logo_300x600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1856" y="880599"/>
            <a:ext cx="2687112" cy="1343556"/>
          </a:xfrm>
          <a:prstGeom prst="rect">
            <a:avLst/>
          </a:prstGeom>
          <a:noFill/>
        </p:spPr>
      </p:pic>
      <p:pic>
        <p:nvPicPr>
          <p:cNvPr id="6" name="Picture 2" descr="Z:\Group\Branding Elements\Logos\Icons\RES_5icons_LATEST_notext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460" y="4339366"/>
            <a:ext cx="7153276" cy="1304925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2716335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5808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115EFD02-6CCC-46C7-B9FA-587A28970004}" type="slidenum">
              <a:rPr lang="en-GB" smtClean="0">
                <a:solidFill>
                  <a:srgbClr val="96969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8016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45238" y="730250"/>
            <a:ext cx="2019300" cy="5318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5750" y="730250"/>
            <a:ext cx="5907088" cy="5318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43838" y="6454775"/>
            <a:ext cx="938212" cy="3063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D086E-44DA-4C43-B922-063D4B923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5" descr="Holding1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429626"/>
            <a:ext cx="5527675" cy="32385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5808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115EFD02-6CCC-46C7-B9FA-587A28970004}" type="slidenum">
              <a:rPr lang="en-GB" smtClean="0">
                <a:solidFill>
                  <a:srgbClr val="96969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76736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5808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115EFD02-6CCC-46C7-B9FA-587A28970004}" type="slidenum">
              <a:rPr lang="en-GB" smtClean="0">
                <a:solidFill>
                  <a:srgbClr val="96969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74724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420" y="795867"/>
            <a:ext cx="903657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1733" y="5139267"/>
            <a:ext cx="5486400" cy="1216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5808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115EFD02-6CCC-46C7-B9FA-587A28970004}" type="slidenum">
              <a:rPr lang="en-GB" smtClean="0">
                <a:solidFill>
                  <a:srgbClr val="96969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48911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45238" y="730250"/>
            <a:ext cx="2019300" cy="5318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5750" y="730250"/>
            <a:ext cx="5907088" cy="5318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43838" y="6454775"/>
            <a:ext cx="938212" cy="3063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D086E-44DA-4C43-B922-063D4B92383C}" type="slidenum">
              <a:rPr lang="en-US">
                <a:solidFill>
                  <a:srgbClr val="969696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5" name="Picture 5" descr="Holding1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9275663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43838" y="6454775"/>
            <a:ext cx="938212" cy="3063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F492EBC-DEF2-4E61-B2FC-E4D9B636B3DB}" type="slidenum">
              <a:rPr lang="en-US" smtClean="0">
                <a:solidFill>
                  <a:srgbClr val="969696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68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5" name="Picture 2" descr="Z:\Logos\icons\RES_6icons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981201"/>
            <a:ext cx="5507590" cy="4038600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 userDrawn="1"/>
        </p:nvCxnSpPr>
        <p:spPr>
          <a:xfrm>
            <a:off x="5655733" y="2057386"/>
            <a:ext cx="3488267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655733" y="1411055"/>
            <a:ext cx="2385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WIND</a:t>
            </a:r>
          </a:p>
        </p:txBody>
      </p:sp>
    </p:spTree>
    <p:extLst>
      <p:ext uri="{BB962C8B-B14F-4D97-AF65-F5344CB8AC3E}">
        <p14:creationId xmlns:p14="http://schemas.microsoft.com/office/powerpoint/2010/main" val="231784429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6" name="Picture 2" descr="Z:\Logos\icons\RES_6icons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2819" y="2057386"/>
            <a:ext cx="4800600" cy="4051499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 userDrawn="1"/>
        </p:nvCxnSpPr>
        <p:spPr>
          <a:xfrm>
            <a:off x="5655733" y="2057386"/>
            <a:ext cx="3488267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5655733" y="1411055"/>
            <a:ext cx="2829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SOLAR</a:t>
            </a:r>
          </a:p>
        </p:txBody>
      </p:sp>
    </p:spTree>
    <p:extLst>
      <p:ext uri="{BB962C8B-B14F-4D97-AF65-F5344CB8AC3E}">
        <p14:creationId xmlns:p14="http://schemas.microsoft.com/office/powerpoint/2010/main" val="1593098043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43838" y="6454775"/>
            <a:ext cx="938212" cy="3063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F492EBC-DEF2-4E61-B2FC-E4D9B636B3DB}" type="slidenum">
              <a:rPr lang="en-US" smtClean="0">
                <a:solidFill>
                  <a:srgbClr val="969696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37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886786" name="Picture 2" descr="Z:\Logos\icons\RES_6icons_RGB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3048000"/>
            <a:ext cx="5279596" cy="3508376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 userDrawn="1"/>
        </p:nvCxnSpPr>
        <p:spPr>
          <a:xfrm>
            <a:off x="4470400" y="2057386"/>
            <a:ext cx="46736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4470400" y="1411055"/>
            <a:ext cx="4638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STORAGE</a:t>
            </a:r>
          </a:p>
        </p:txBody>
      </p:sp>
    </p:spTree>
    <p:extLst>
      <p:ext uri="{BB962C8B-B14F-4D97-AF65-F5344CB8AC3E}">
        <p14:creationId xmlns:p14="http://schemas.microsoft.com/office/powerpoint/2010/main" val="636052631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A7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601030" y="1411055"/>
            <a:ext cx="450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TRANSMISSION</a:t>
            </a:r>
          </a:p>
        </p:txBody>
      </p:sp>
      <p:pic>
        <p:nvPicPr>
          <p:cNvPr id="1028" name="Picture 4" descr="Z:\Logos\icons\transmissionIcon2-01.png"/>
          <p:cNvPicPr>
            <a:picLocks noChangeAspect="1" noChangeArrowheads="1"/>
          </p:cNvPicPr>
          <p:nvPr userDrawn="1"/>
        </p:nvPicPr>
        <p:blipFill>
          <a:blip r:embed="rId2" cstate="print"/>
          <a:srcRect l="23780" t="31868" r="24805" b="12097"/>
          <a:stretch>
            <a:fillRect/>
          </a:stretch>
        </p:blipFill>
        <p:spPr bwMode="auto">
          <a:xfrm>
            <a:off x="275572" y="2191916"/>
            <a:ext cx="4033381" cy="439577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 userDrawn="1"/>
        </p:nvCxnSpPr>
        <p:spPr>
          <a:xfrm>
            <a:off x="4601030" y="2057386"/>
            <a:ext cx="454297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25835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655733" y="2057386"/>
            <a:ext cx="3488267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5655733" y="1411055"/>
            <a:ext cx="3453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DSM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96" y="2215759"/>
            <a:ext cx="4669536" cy="397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3279511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13" name="Picture 2" descr="Z:\Logos\RES logo folder\logo_300x600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1856" y="880599"/>
            <a:ext cx="2687112" cy="1343556"/>
          </a:xfrm>
          <a:prstGeom prst="rect">
            <a:avLst/>
          </a:prstGeom>
          <a:noFill/>
        </p:spPr>
      </p:pic>
      <p:pic>
        <p:nvPicPr>
          <p:cNvPr id="6" name="Picture 2" descr="Z:\Group\Branding Elements\Logos\Icons\RES_5icons_LATEST_notext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460" y="4339366"/>
            <a:ext cx="7153276" cy="1304925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713383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43838" y="6454775"/>
            <a:ext cx="938212" cy="3063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F492EBC-DEF2-4E61-B2FC-E4D9B636B3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68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Z:\Logos\icons\RES_6icons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981201"/>
            <a:ext cx="5507590" cy="4038600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 userDrawn="1"/>
        </p:nvCxnSpPr>
        <p:spPr>
          <a:xfrm>
            <a:off x="5655733" y="2057386"/>
            <a:ext cx="3488267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655733" y="1411055"/>
            <a:ext cx="2385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WIND</a:t>
            </a:r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5808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115EFD02-6CCC-46C7-B9FA-587A28970004}" type="slidenum">
              <a:rPr lang="en-GB" smtClean="0">
                <a:solidFill>
                  <a:srgbClr val="96969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86648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429626"/>
            <a:ext cx="5527675" cy="32385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5808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115EFD02-6CCC-46C7-B9FA-587A28970004}" type="slidenum">
              <a:rPr lang="en-GB" smtClean="0">
                <a:solidFill>
                  <a:srgbClr val="96969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665807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5808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115EFD02-6CCC-46C7-B9FA-587A28970004}" type="slidenum">
              <a:rPr lang="en-GB" smtClean="0">
                <a:solidFill>
                  <a:srgbClr val="96969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70413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420" y="795867"/>
            <a:ext cx="903657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1733" y="5139267"/>
            <a:ext cx="5486400" cy="1216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5808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115EFD02-6CCC-46C7-B9FA-587A28970004}" type="slidenum">
              <a:rPr lang="en-GB" smtClean="0">
                <a:solidFill>
                  <a:srgbClr val="96969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80931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45238" y="730250"/>
            <a:ext cx="2019300" cy="5318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5750" y="730250"/>
            <a:ext cx="5907088" cy="5318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43838" y="6454775"/>
            <a:ext cx="938212" cy="3063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D086E-44DA-4C43-B922-063D4B92383C}" type="slidenum">
              <a:rPr lang="en-US">
                <a:solidFill>
                  <a:srgbClr val="969696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5" name="Picture 5" descr="Holding1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8120887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43838" y="6454775"/>
            <a:ext cx="938212" cy="3063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F492EBC-DEF2-4E61-B2FC-E4D9B636B3DB}" type="slidenum">
              <a:rPr lang="en-US" smtClean="0">
                <a:solidFill>
                  <a:srgbClr val="969696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68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5" name="Picture 2" descr="Z:\Logos\icons\RES_6icons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981201"/>
            <a:ext cx="5507590" cy="4038600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 userDrawn="1"/>
        </p:nvCxnSpPr>
        <p:spPr>
          <a:xfrm>
            <a:off x="5655733" y="2057386"/>
            <a:ext cx="3488267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655733" y="1411055"/>
            <a:ext cx="2385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WIND</a:t>
            </a:r>
          </a:p>
        </p:txBody>
      </p:sp>
    </p:spTree>
    <p:extLst>
      <p:ext uri="{BB962C8B-B14F-4D97-AF65-F5344CB8AC3E}">
        <p14:creationId xmlns:p14="http://schemas.microsoft.com/office/powerpoint/2010/main" val="351708523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6" name="Picture 2" descr="Z:\Logos\icons\RES_6icons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2819" y="2057386"/>
            <a:ext cx="4800600" cy="4051499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 userDrawn="1"/>
        </p:nvCxnSpPr>
        <p:spPr>
          <a:xfrm>
            <a:off x="5655733" y="2057386"/>
            <a:ext cx="3488267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5655733" y="1411055"/>
            <a:ext cx="2829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SOLAR</a:t>
            </a:r>
          </a:p>
        </p:txBody>
      </p:sp>
    </p:spTree>
    <p:extLst>
      <p:ext uri="{BB962C8B-B14F-4D97-AF65-F5344CB8AC3E}">
        <p14:creationId xmlns:p14="http://schemas.microsoft.com/office/powerpoint/2010/main" val="3576844169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43838" y="6454775"/>
            <a:ext cx="938212" cy="3063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F492EBC-DEF2-4E61-B2FC-E4D9B636B3DB}" type="slidenum">
              <a:rPr lang="en-US" smtClean="0">
                <a:solidFill>
                  <a:srgbClr val="969696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37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886786" name="Picture 2" descr="Z:\Logos\icons\RES_6icons_RGB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3048000"/>
            <a:ext cx="5279596" cy="3508376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 userDrawn="1"/>
        </p:nvCxnSpPr>
        <p:spPr>
          <a:xfrm>
            <a:off x="4470400" y="2057386"/>
            <a:ext cx="46736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4470400" y="1411055"/>
            <a:ext cx="4638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STORAGE</a:t>
            </a:r>
          </a:p>
        </p:txBody>
      </p:sp>
    </p:spTree>
    <p:extLst>
      <p:ext uri="{BB962C8B-B14F-4D97-AF65-F5344CB8AC3E}">
        <p14:creationId xmlns:p14="http://schemas.microsoft.com/office/powerpoint/2010/main" val="1801887653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A7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601030" y="1411055"/>
            <a:ext cx="450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TRANSMISSION</a:t>
            </a:r>
          </a:p>
        </p:txBody>
      </p:sp>
      <p:pic>
        <p:nvPicPr>
          <p:cNvPr id="1028" name="Picture 4" descr="Z:\Logos\icons\transmissionIcon2-01.png"/>
          <p:cNvPicPr>
            <a:picLocks noChangeAspect="1" noChangeArrowheads="1"/>
          </p:cNvPicPr>
          <p:nvPr userDrawn="1"/>
        </p:nvPicPr>
        <p:blipFill>
          <a:blip r:embed="rId2" cstate="print"/>
          <a:srcRect l="23780" t="31868" r="24805" b="12097"/>
          <a:stretch>
            <a:fillRect/>
          </a:stretch>
        </p:blipFill>
        <p:spPr bwMode="auto">
          <a:xfrm>
            <a:off x="275572" y="2191916"/>
            <a:ext cx="4033381" cy="439577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 userDrawn="1"/>
        </p:nvCxnSpPr>
        <p:spPr>
          <a:xfrm>
            <a:off x="4601030" y="2057386"/>
            <a:ext cx="454297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100636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655733" y="2057386"/>
            <a:ext cx="3488267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5655733" y="1411055"/>
            <a:ext cx="3453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DSM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96" y="2215759"/>
            <a:ext cx="4669536" cy="397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290964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 descr="Z:\Logos\icons\RES_6icons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2819" y="2057386"/>
            <a:ext cx="4800600" cy="4051499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 userDrawn="1"/>
        </p:nvCxnSpPr>
        <p:spPr>
          <a:xfrm>
            <a:off x="5655733" y="2057386"/>
            <a:ext cx="3488267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5655733" y="1411055"/>
            <a:ext cx="2829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SOLAR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43838" y="6454775"/>
            <a:ext cx="938212" cy="3063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F492EBC-DEF2-4E61-B2FC-E4D9B636B3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37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86786" name="Picture 2" descr="Z:\Logos\icons\RES_6icons_RGB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3048000"/>
            <a:ext cx="5279596" cy="3508376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 userDrawn="1"/>
        </p:nvCxnSpPr>
        <p:spPr>
          <a:xfrm>
            <a:off x="4470400" y="2057386"/>
            <a:ext cx="46736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4470400" y="1411055"/>
            <a:ext cx="4638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STORAGE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" y="1134476"/>
            <a:ext cx="8078788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" y="393173"/>
            <a:ext cx="7416799" cy="404813"/>
          </a:xfrm>
          <a:prstGeom prst="rect">
            <a:avLst/>
          </a:prstGeom>
          <a:solidFill>
            <a:srgbClr val="F3742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140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429626"/>
            <a:ext cx="55276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566722" name="Picture 2" descr="Z:\Logos\RES logo folder\RES_logo_transparent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940518" y="384207"/>
            <a:ext cx="687821" cy="336127"/>
          </a:xfrm>
          <a:prstGeom prst="rect">
            <a:avLst/>
          </a:prstGeom>
          <a:noFill/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 rot="16200000" flipV="1">
            <a:off x="-3010127" y="3740373"/>
            <a:ext cx="6127753" cy="107506"/>
          </a:xfrm>
          <a:prstGeom prst="rect">
            <a:avLst/>
          </a:prstGeom>
          <a:solidFill>
            <a:srgbClr val="F3742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140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5808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115EFD02-6CCC-46C7-B9FA-587A2897000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397" r:id="rId1"/>
    <p:sldLayoutId id="2147493398" r:id="rId2"/>
    <p:sldLayoutId id="2147493402" r:id="rId3"/>
    <p:sldLayoutId id="2147493403" r:id="rId4"/>
    <p:sldLayoutId id="2147493405" r:id="rId5"/>
    <p:sldLayoutId id="2147493407" r:id="rId6"/>
    <p:sldLayoutId id="2147493408" r:id="rId7"/>
    <p:sldLayoutId id="2147493409" r:id="rId8"/>
    <p:sldLayoutId id="2147493413" r:id="rId9"/>
    <p:sldLayoutId id="2147493412" r:id="rId10"/>
    <p:sldLayoutId id="2147493410" r:id="rId11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52475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2pPr>
      <a:lvl3pPr marL="116046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chemeClr val="tx1"/>
          </a:solidFill>
          <a:latin typeface="+mn-lt"/>
        </a:defRPr>
      </a:lvl3pPr>
      <a:lvl4pPr marL="156845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4pPr>
      <a:lvl5pPr marL="1979613" indent="-2317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5pPr>
      <a:lvl6pPr marL="2436813" indent="-231775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6pPr>
      <a:lvl7pPr marL="2894013" indent="-231775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7pPr>
      <a:lvl8pPr marL="3351213" indent="-231775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8pPr>
      <a:lvl9pPr marL="3808413" indent="-231775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" y="1134476"/>
            <a:ext cx="8078788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" y="393173"/>
            <a:ext cx="7416799" cy="404813"/>
          </a:xfrm>
          <a:prstGeom prst="rect">
            <a:avLst/>
          </a:prstGeom>
          <a:solidFill>
            <a:srgbClr val="F3742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140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429626"/>
            <a:ext cx="55276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566722" name="Picture 2" descr="Z:\Logos\RES logo folder\RES_logo_transparent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7940518" y="384207"/>
            <a:ext cx="687821" cy="336127"/>
          </a:xfrm>
          <a:prstGeom prst="rect">
            <a:avLst/>
          </a:prstGeom>
          <a:noFill/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 rot="16200000" flipV="1">
            <a:off x="-3010127" y="3740373"/>
            <a:ext cx="6127753" cy="107506"/>
          </a:xfrm>
          <a:prstGeom prst="rect">
            <a:avLst/>
          </a:prstGeom>
          <a:solidFill>
            <a:srgbClr val="F3742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140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5808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115EFD02-6CCC-46C7-B9FA-587A28970004}" type="slidenum">
              <a:rPr lang="en-GB" smtClean="0">
                <a:solidFill>
                  <a:srgbClr val="96969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28" r:id="rId1"/>
    <p:sldLayoutId id="2147493429" r:id="rId2"/>
    <p:sldLayoutId id="2147493430" r:id="rId3"/>
    <p:sldLayoutId id="2147493431" r:id="rId4"/>
    <p:sldLayoutId id="2147493432" r:id="rId5"/>
    <p:sldLayoutId id="2147493433" r:id="rId6"/>
    <p:sldLayoutId id="2147493434" r:id="rId7"/>
    <p:sldLayoutId id="2147493435" r:id="rId8"/>
    <p:sldLayoutId id="2147493436" r:id="rId9"/>
    <p:sldLayoutId id="2147493437" r:id="rId10"/>
    <p:sldLayoutId id="2147493438" r:id="rId11"/>
    <p:sldLayoutId id="2147493439" r:id="rId12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52475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2pPr>
      <a:lvl3pPr marL="116046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chemeClr val="tx1"/>
          </a:solidFill>
          <a:latin typeface="+mn-lt"/>
        </a:defRPr>
      </a:lvl3pPr>
      <a:lvl4pPr marL="156845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4pPr>
      <a:lvl5pPr marL="1979613" indent="-2317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5pPr>
      <a:lvl6pPr marL="2436813" indent="-231775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6pPr>
      <a:lvl7pPr marL="2894013" indent="-231775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7pPr>
      <a:lvl8pPr marL="3351213" indent="-231775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8pPr>
      <a:lvl9pPr marL="3808413" indent="-231775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" y="1134476"/>
            <a:ext cx="8078788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" y="393173"/>
            <a:ext cx="7416799" cy="404813"/>
          </a:xfrm>
          <a:prstGeom prst="rect">
            <a:avLst/>
          </a:prstGeom>
          <a:solidFill>
            <a:srgbClr val="F3742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140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429626"/>
            <a:ext cx="55276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566722" name="Picture 2" descr="Z:\Logos\RES logo folder\RES_logo_transparent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7940518" y="384207"/>
            <a:ext cx="687821" cy="336127"/>
          </a:xfrm>
          <a:prstGeom prst="rect">
            <a:avLst/>
          </a:prstGeom>
          <a:noFill/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 rot="16200000" flipV="1">
            <a:off x="-3010127" y="3740373"/>
            <a:ext cx="6127753" cy="107506"/>
          </a:xfrm>
          <a:prstGeom prst="rect">
            <a:avLst/>
          </a:prstGeom>
          <a:solidFill>
            <a:srgbClr val="F3742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1400">
              <a:solidFill>
                <a:srgbClr val="FFFFFF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65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41" r:id="rId1"/>
    <p:sldLayoutId id="2147493442" r:id="rId2"/>
    <p:sldLayoutId id="2147493443" r:id="rId3"/>
    <p:sldLayoutId id="2147493444" r:id="rId4"/>
    <p:sldLayoutId id="2147493445" r:id="rId5"/>
    <p:sldLayoutId id="2147493446" r:id="rId6"/>
    <p:sldLayoutId id="2147493447" r:id="rId7"/>
    <p:sldLayoutId id="2147493448" r:id="rId8"/>
    <p:sldLayoutId id="2147493449" r:id="rId9"/>
    <p:sldLayoutId id="2147493450" r:id="rId10"/>
    <p:sldLayoutId id="2147493451" r:id="rId11"/>
    <p:sldLayoutId id="2147493452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52475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2pPr>
      <a:lvl3pPr marL="116046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chemeClr val="tx1"/>
          </a:solidFill>
          <a:latin typeface="+mn-lt"/>
        </a:defRPr>
      </a:lvl3pPr>
      <a:lvl4pPr marL="156845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4pPr>
      <a:lvl5pPr marL="1979613" indent="-2317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5pPr>
      <a:lvl6pPr marL="2436813" indent="-231775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6pPr>
      <a:lvl7pPr marL="2894013" indent="-231775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7pPr>
      <a:lvl8pPr marL="3351213" indent="-231775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8pPr>
      <a:lvl9pPr marL="3808413" indent="-231775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" y="1134476"/>
            <a:ext cx="8078788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" y="393173"/>
            <a:ext cx="7416799" cy="404813"/>
          </a:xfrm>
          <a:prstGeom prst="rect">
            <a:avLst/>
          </a:prstGeom>
          <a:solidFill>
            <a:srgbClr val="F3742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140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429626"/>
            <a:ext cx="55276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566722" name="Picture 2" descr="Z:\Logos\RES logo folder\RES_logo_transparent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940518" y="384207"/>
            <a:ext cx="687821" cy="336127"/>
          </a:xfrm>
          <a:prstGeom prst="rect">
            <a:avLst/>
          </a:prstGeom>
          <a:noFill/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 rot="16200000" flipV="1">
            <a:off x="-3010127" y="3740373"/>
            <a:ext cx="6127753" cy="107506"/>
          </a:xfrm>
          <a:prstGeom prst="rect">
            <a:avLst/>
          </a:prstGeom>
          <a:solidFill>
            <a:srgbClr val="F3742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140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5808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115EFD02-6CCC-46C7-B9FA-587A28970004}" type="slidenum">
              <a:rPr lang="en-GB" smtClean="0">
                <a:solidFill>
                  <a:srgbClr val="96969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46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4" r:id="rId1"/>
    <p:sldLayoutId id="2147493455" r:id="rId2"/>
    <p:sldLayoutId id="2147493456" r:id="rId3"/>
    <p:sldLayoutId id="2147493457" r:id="rId4"/>
    <p:sldLayoutId id="2147493458" r:id="rId5"/>
    <p:sldLayoutId id="2147493459" r:id="rId6"/>
    <p:sldLayoutId id="2147493460" r:id="rId7"/>
    <p:sldLayoutId id="2147493461" r:id="rId8"/>
    <p:sldLayoutId id="2147493462" r:id="rId9"/>
    <p:sldLayoutId id="2147493463" r:id="rId10"/>
    <p:sldLayoutId id="2147493464" r:id="rId11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52475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2pPr>
      <a:lvl3pPr marL="116046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chemeClr val="tx1"/>
          </a:solidFill>
          <a:latin typeface="+mn-lt"/>
        </a:defRPr>
      </a:lvl3pPr>
      <a:lvl4pPr marL="156845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4pPr>
      <a:lvl5pPr marL="1979613" indent="-2317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5pPr>
      <a:lvl6pPr marL="2436813" indent="-231775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6pPr>
      <a:lvl7pPr marL="2894013" indent="-231775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7pPr>
      <a:lvl8pPr marL="3351213" indent="-231775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8pPr>
      <a:lvl9pPr marL="3808413" indent="-231775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" y="1134476"/>
            <a:ext cx="8078788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" y="393173"/>
            <a:ext cx="7416799" cy="404813"/>
          </a:xfrm>
          <a:prstGeom prst="rect">
            <a:avLst/>
          </a:prstGeom>
          <a:solidFill>
            <a:srgbClr val="F3742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140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429626"/>
            <a:ext cx="55276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566722" name="Picture 2" descr="Z:\Logos\RES logo folder\RES_logo_transparent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940518" y="384207"/>
            <a:ext cx="687821" cy="336127"/>
          </a:xfrm>
          <a:prstGeom prst="rect">
            <a:avLst/>
          </a:prstGeom>
          <a:noFill/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 rot="16200000" flipV="1">
            <a:off x="-3010127" y="3740373"/>
            <a:ext cx="6127753" cy="107506"/>
          </a:xfrm>
          <a:prstGeom prst="rect">
            <a:avLst/>
          </a:prstGeom>
          <a:solidFill>
            <a:srgbClr val="F3742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140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5808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115EFD02-6CCC-46C7-B9FA-587A28970004}" type="slidenum">
              <a:rPr lang="en-GB" smtClean="0">
                <a:solidFill>
                  <a:srgbClr val="96969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1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8" r:id="rId1"/>
    <p:sldLayoutId id="2147493479" r:id="rId2"/>
    <p:sldLayoutId id="2147493480" r:id="rId3"/>
    <p:sldLayoutId id="2147493481" r:id="rId4"/>
    <p:sldLayoutId id="2147493482" r:id="rId5"/>
    <p:sldLayoutId id="2147493483" r:id="rId6"/>
    <p:sldLayoutId id="2147493484" r:id="rId7"/>
    <p:sldLayoutId id="2147493485" r:id="rId8"/>
    <p:sldLayoutId id="2147493486" r:id="rId9"/>
    <p:sldLayoutId id="2147493487" r:id="rId10"/>
    <p:sldLayoutId id="2147493488" r:id="rId11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52475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2pPr>
      <a:lvl3pPr marL="116046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chemeClr val="tx1"/>
          </a:solidFill>
          <a:latin typeface="+mn-lt"/>
        </a:defRPr>
      </a:lvl3pPr>
      <a:lvl4pPr marL="156845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4pPr>
      <a:lvl5pPr marL="1979613" indent="-2317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5pPr>
      <a:lvl6pPr marL="2436813" indent="-231775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6pPr>
      <a:lvl7pPr marL="2894013" indent="-231775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7pPr>
      <a:lvl8pPr marL="3351213" indent="-231775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8pPr>
      <a:lvl9pPr marL="3808413" indent="-231775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" y="1134476"/>
            <a:ext cx="8078788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" y="393173"/>
            <a:ext cx="7416799" cy="404813"/>
          </a:xfrm>
          <a:prstGeom prst="rect">
            <a:avLst/>
          </a:prstGeom>
          <a:solidFill>
            <a:srgbClr val="F3742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140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429626"/>
            <a:ext cx="55276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566722" name="Picture 2" descr="Z:\Logos\RES logo folder\RES_logo_transparent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940518" y="384207"/>
            <a:ext cx="687821" cy="336127"/>
          </a:xfrm>
          <a:prstGeom prst="rect">
            <a:avLst/>
          </a:prstGeom>
          <a:noFill/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 rot="16200000" flipV="1">
            <a:off x="-3010127" y="3740373"/>
            <a:ext cx="6127753" cy="107506"/>
          </a:xfrm>
          <a:prstGeom prst="rect">
            <a:avLst/>
          </a:prstGeom>
          <a:solidFill>
            <a:srgbClr val="F3742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140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5808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115EFD02-6CCC-46C7-B9FA-587A28970004}" type="slidenum">
              <a:rPr lang="en-GB" smtClean="0">
                <a:solidFill>
                  <a:srgbClr val="96969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08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  <p:sldLayoutId id="2147493497" r:id="rId8"/>
    <p:sldLayoutId id="2147493498" r:id="rId9"/>
    <p:sldLayoutId id="2147493499" r:id="rId10"/>
    <p:sldLayoutId id="2147493500" r:id="rId11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52475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2pPr>
      <a:lvl3pPr marL="116046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chemeClr val="tx1"/>
          </a:solidFill>
          <a:latin typeface="+mn-lt"/>
        </a:defRPr>
      </a:lvl3pPr>
      <a:lvl4pPr marL="156845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4pPr>
      <a:lvl5pPr marL="1979613" indent="-2317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5pPr>
      <a:lvl6pPr marL="2436813" indent="-231775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6pPr>
      <a:lvl7pPr marL="2894013" indent="-231775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7pPr>
      <a:lvl8pPr marL="3351213" indent="-231775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8pPr>
      <a:lvl9pPr marL="3808413" indent="-231775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" y="1134476"/>
            <a:ext cx="8078788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" y="393173"/>
            <a:ext cx="7416799" cy="404813"/>
          </a:xfrm>
          <a:prstGeom prst="rect">
            <a:avLst/>
          </a:prstGeom>
          <a:solidFill>
            <a:srgbClr val="F3742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140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429626"/>
            <a:ext cx="55276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566722" name="Picture 2" descr="Z:\Logos\RES logo folder\RES_logo_transparent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940518" y="384207"/>
            <a:ext cx="687821" cy="336127"/>
          </a:xfrm>
          <a:prstGeom prst="rect">
            <a:avLst/>
          </a:prstGeom>
          <a:noFill/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 rot="16200000" flipV="1">
            <a:off x="-3010127" y="3740373"/>
            <a:ext cx="6127753" cy="107506"/>
          </a:xfrm>
          <a:prstGeom prst="rect">
            <a:avLst/>
          </a:prstGeom>
          <a:solidFill>
            <a:srgbClr val="F3742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140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5808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115EFD02-6CCC-46C7-B9FA-587A28970004}" type="slidenum">
              <a:rPr lang="en-GB" smtClean="0">
                <a:solidFill>
                  <a:srgbClr val="96969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96969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30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2" r:id="rId1"/>
    <p:sldLayoutId id="2147493503" r:id="rId2"/>
    <p:sldLayoutId id="2147493504" r:id="rId3"/>
    <p:sldLayoutId id="2147493505" r:id="rId4"/>
    <p:sldLayoutId id="2147493506" r:id="rId5"/>
    <p:sldLayoutId id="2147493507" r:id="rId6"/>
    <p:sldLayoutId id="2147493508" r:id="rId7"/>
    <p:sldLayoutId id="2147493509" r:id="rId8"/>
    <p:sldLayoutId id="2147493510" r:id="rId9"/>
    <p:sldLayoutId id="2147493511" r:id="rId10"/>
    <p:sldLayoutId id="2147493512" r:id="rId11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52475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2pPr>
      <a:lvl3pPr marL="116046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chemeClr val="tx1"/>
          </a:solidFill>
          <a:latin typeface="+mn-lt"/>
        </a:defRPr>
      </a:lvl3pPr>
      <a:lvl4pPr marL="156845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4pPr>
      <a:lvl5pPr marL="1979613" indent="-2317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5pPr>
      <a:lvl6pPr marL="2436813" indent="-231775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6pPr>
      <a:lvl7pPr marL="2894013" indent="-231775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7pPr>
      <a:lvl8pPr marL="3351213" indent="-231775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8pPr>
      <a:lvl9pPr marL="3808413" indent="-231775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8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4.jpeg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Eloise.Burnett@Carbontrust.com" TargetMode="External"/><Relationship Id="rId7" Type="http://schemas.openxmlformats.org/officeDocument/2006/relationships/image" Target="../media/image48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hyperlink" Target="https://www.carbontrust.com/media/675827/owa-scanning-lidar-final-report-public-version.pdf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 txBox="1">
            <a:spLocks noChangeArrowheads="1"/>
          </p:cNvSpPr>
          <p:nvPr/>
        </p:nvSpPr>
        <p:spPr>
          <a:xfrm>
            <a:off x="3480178" y="786161"/>
            <a:ext cx="5585163" cy="1611312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00000"/>
              </a:lnSpc>
              <a:buNone/>
            </a:pPr>
            <a:r>
              <a:rPr lang="en-GB" sz="2400" dirty="0">
                <a:solidFill>
                  <a:srgbClr val="F37421"/>
                </a:solidFill>
                <a:latin typeface="+mj-lt"/>
                <a:cs typeface="Arial" charset="0"/>
              </a:rPr>
              <a:t>Introduction</a:t>
            </a:r>
          </a:p>
          <a:p>
            <a:pPr eaLnBrk="1" hangingPunct="1">
              <a:lnSpc>
                <a:spcPct val="100000"/>
              </a:lnSpc>
              <a:buNone/>
            </a:pPr>
            <a:endParaRPr lang="en-GB" sz="1600" dirty="0">
              <a:solidFill>
                <a:srgbClr val="F37421"/>
              </a:solidFill>
              <a:latin typeface="+mj-lt"/>
              <a:cs typeface="Arial" charset="0"/>
            </a:endParaRPr>
          </a:p>
          <a:p>
            <a:pPr eaLnBrk="1" hangingPunct="1">
              <a:lnSpc>
                <a:spcPct val="100000"/>
              </a:lnSpc>
              <a:buNone/>
            </a:pPr>
            <a:r>
              <a:rPr lang="en-GB" sz="1600" dirty="0">
                <a:solidFill>
                  <a:srgbClr val="F37421"/>
                </a:solidFill>
                <a:latin typeface="+mj-lt"/>
                <a:cs typeface="Arial" charset="0"/>
              </a:rPr>
              <a:t>RECAST Scanning LiDAR Workshop</a:t>
            </a:r>
          </a:p>
          <a:p>
            <a:pPr eaLnBrk="1" hangingPunct="1">
              <a:lnSpc>
                <a:spcPct val="100000"/>
              </a:lnSpc>
              <a:buNone/>
            </a:pPr>
            <a:endParaRPr lang="en-GB" sz="1600" dirty="0">
              <a:solidFill>
                <a:srgbClr val="F37421"/>
              </a:solidFill>
              <a:latin typeface="+mj-lt"/>
              <a:cs typeface="Arial" charset="0"/>
            </a:endParaRPr>
          </a:p>
          <a:p>
            <a:pPr eaLnBrk="1" hangingPunct="1">
              <a:lnSpc>
                <a:spcPct val="100000"/>
              </a:lnSpc>
              <a:buNone/>
            </a:pPr>
            <a:r>
              <a:rPr lang="en-GB" sz="1600" dirty="0">
                <a:solidFill>
                  <a:srgbClr val="F37421"/>
                </a:solidFill>
                <a:latin typeface="+mj-lt"/>
                <a:cs typeface="Arial" charset="0"/>
              </a:rPr>
              <a:t>Peter Stuart</a:t>
            </a:r>
          </a:p>
          <a:p>
            <a:pPr eaLnBrk="1" hangingPunct="1">
              <a:lnSpc>
                <a:spcPct val="100000"/>
              </a:lnSpc>
              <a:buNone/>
            </a:pPr>
            <a:endParaRPr lang="en-GB" sz="1600" dirty="0">
              <a:solidFill>
                <a:srgbClr val="F37421"/>
              </a:solidFill>
              <a:latin typeface="+mj-lt"/>
              <a:cs typeface="Arial" charset="0"/>
            </a:endParaRPr>
          </a:p>
          <a:p>
            <a:pPr eaLnBrk="1" hangingPunct="1">
              <a:lnSpc>
                <a:spcPct val="100000"/>
              </a:lnSpc>
              <a:buNone/>
            </a:pPr>
            <a:r>
              <a:rPr lang="en-GB" sz="1600" dirty="0">
                <a:solidFill>
                  <a:srgbClr val="F37421"/>
                </a:solidFill>
                <a:latin typeface="+mj-lt"/>
                <a:cs typeface="Arial" charset="0"/>
              </a:rPr>
              <a:t>03/10/2018</a:t>
            </a:r>
            <a:endParaRPr lang="en-GB" sz="1400" dirty="0">
              <a:solidFill>
                <a:srgbClr val="F37421"/>
              </a:solidFill>
              <a:latin typeface="+mj-lt"/>
              <a:cs typeface="Arial" charset="0"/>
            </a:endParaRPr>
          </a:p>
          <a:p>
            <a:endParaRPr lang="en-GB" sz="2000" dirty="0">
              <a:solidFill>
                <a:srgbClr val="F37421"/>
              </a:solidFill>
              <a:latin typeface="+mj-lt"/>
              <a:cs typeface="Arial" charset="0"/>
            </a:endParaRPr>
          </a:p>
          <a:p>
            <a:pPr eaLnBrk="1" hangingPunct="1">
              <a:lnSpc>
                <a:spcPct val="100000"/>
              </a:lnSpc>
              <a:buNone/>
            </a:pPr>
            <a:endParaRPr lang="en-GB" sz="1600" dirty="0">
              <a:solidFill>
                <a:srgbClr val="F37421"/>
              </a:solidFill>
              <a:latin typeface="+mj-lt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D28BEC-4BE1-480F-BE7E-0351FABA49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4" y="2717284"/>
            <a:ext cx="2234039" cy="87106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Campaign Overview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724" y="1490663"/>
            <a:ext cx="6472752" cy="4613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6270625" y="2933700"/>
            <a:ext cx="177800" cy="1905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660900" y="4768850"/>
            <a:ext cx="177800" cy="1905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860925" y="4959350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East Pier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4998482"/>
            <a:ext cx="2693811" cy="16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>
            <a:off x="3195845" y="6286500"/>
            <a:ext cx="177800" cy="1905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451225" y="6103938"/>
            <a:ext cx="14097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75000"/>
                  </a:schemeClr>
                </a:solidFill>
              </a:rPr>
              <a:t>Scanning LiDAR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56200" y="2306419"/>
            <a:ext cx="140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Baily Lighthouse</a:t>
            </a:r>
          </a:p>
        </p:txBody>
      </p:sp>
      <p:pic>
        <p:nvPicPr>
          <p:cNvPr id="17" name="Picture 16" descr="Baile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85965" y="842123"/>
            <a:ext cx="2705100" cy="168592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319609" y="3689353"/>
            <a:ext cx="8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400s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09270" y="4204608"/>
            <a:ext cx="1235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Prototype</a:t>
            </a:r>
          </a:p>
        </p:txBody>
      </p:sp>
      <p:cxnSp>
        <p:nvCxnSpPr>
          <p:cNvPr id="31" name="Straight Arrow Connector 30"/>
          <p:cNvCxnSpPr>
            <a:stCxn id="28" idx="0"/>
          </p:cNvCxnSpPr>
          <p:nvPr/>
        </p:nvCxnSpPr>
        <p:spPr bwMode="auto">
          <a:xfrm flipH="1" flipV="1">
            <a:off x="6531428" y="3033489"/>
            <a:ext cx="191634" cy="655864"/>
          </a:xfrm>
          <a:prstGeom prst="straightConnector1">
            <a:avLst/>
          </a:prstGeom>
          <a:solidFill>
            <a:schemeClr val="accent1"/>
          </a:solidFill>
          <a:ln>
            <a:solidFill>
              <a:srgbClr val="FF0000"/>
            </a:solidFill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 flipH="1">
            <a:off x="4920343" y="4601029"/>
            <a:ext cx="609600" cy="232229"/>
          </a:xfrm>
          <a:prstGeom prst="straightConnector1">
            <a:avLst/>
          </a:prstGeom>
          <a:solidFill>
            <a:schemeClr val="accent1"/>
          </a:solidFill>
          <a:ln>
            <a:solidFill>
              <a:srgbClr val="FF0000"/>
            </a:solidFill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5" name="Picture 34" descr="IMG_6047.JPG"/>
          <p:cNvPicPr>
            <a:picLocks noChangeAspect="1"/>
          </p:cNvPicPr>
          <p:nvPr/>
        </p:nvPicPr>
        <p:blipFill>
          <a:blip r:embed="rId6" cstate="print"/>
          <a:srcRect r="12208"/>
          <a:stretch>
            <a:fillRect/>
          </a:stretch>
        </p:blipFill>
        <p:spPr>
          <a:xfrm>
            <a:off x="6290528" y="4072011"/>
            <a:ext cx="2853472" cy="2437690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9467" y="5764555"/>
            <a:ext cx="1312864" cy="104195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6" name="Picture 35" descr="IMG_6113.JPG"/>
          <p:cNvPicPr>
            <a:picLocks noChangeAspect="1"/>
          </p:cNvPicPr>
          <p:nvPr/>
        </p:nvPicPr>
        <p:blipFill>
          <a:blip r:embed="rId8" cstate="print"/>
          <a:srcRect r="10991"/>
          <a:stretch>
            <a:fillRect/>
          </a:stretch>
        </p:blipFill>
        <p:spPr>
          <a:xfrm>
            <a:off x="29027" y="1123823"/>
            <a:ext cx="3004457" cy="2531589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33465" y="1387626"/>
            <a:ext cx="1676398" cy="77443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6899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/>
      <p:bldP spid="18" grpId="0" animBg="1"/>
      <p:bldP spid="20" grpId="0" animBg="1"/>
      <p:bldP spid="16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Measurement Location Overview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724" y="1490663"/>
            <a:ext cx="6472752" cy="4613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6270625" y="2933700"/>
            <a:ext cx="177800" cy="1905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949700" y="3578225"/>
            <a:ext cx="177800" cy="1905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660900" y="4768850"/>
            <a:ext cx="177800" cy="1905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7502525" y="4464050"/>
            <a:ext cx="177800" cy="1905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838700" y="4768850"/>
            <a:ext cx="177800" cy="1905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156200" y="2306419"/>
            <a:ext cx="140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Baily Lighthouse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03549" y="3776563"/>
            <a:ext cx="1418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Poolbeg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0925" y="4959350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East Pier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34300" y="4253984"/>
            <a:ext cx="140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Kish Lighthouse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068596"/>
            <a:ext cx="2578334" cy="164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4998482"/>
            <a:ext cx="2693811" cy="16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1150" y="4900315"/>
            <a:ext cx="232548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>
            <a:off x="3195845" y="6286500"/>
            <a:ext cx="177800" cy="1905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978400" y="6286500"/>
            <a:ext cx="177800" cy="1905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451225" y="6103938"/>
            <a:ext cx="14097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Scanning LiDAR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04876" y="6107668"/>
            <a:ext cx="14097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Validation LiDAR</a:t>
            </a:r>
          </a:p>
        </p:txBody>
      </p:sp>
      <p:pic>
        <p:nvPicPr>
          <p:cNvPr id="22" name="Picture 21" descr="Baile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85965" y="842123"/>
            <a:ext cx="2705100" cy="1685925"/>
          </a:xfrm>
          <a:prstGeom prst="rect">
            <a:avLst/>
          </a:prstGeom>
        </p:spPr>
      </p:pic>
      <p:pic>
        <p:nvPicPr>
          <p:cNvPr id="23" name="Picture 22" descr="P1010502.JPG"/>
          <p:cNvPicPr>
            <a:picLocks noChangeAspect="1"/>
          </p:cNvPicPr>
          <p:nvPr/>
        </p:nvPicPr>
        <p:blipFill>
          <a:blip r:embed="rId8" cstate="print"/>
          <a:srcRect l="21796" t="36614" r="21795" b="29312"/>
          <a:stretch>
            <a:fillRect/>
          </a:stretch>
        </p:blipFill>
        <p:spPr>
          <a:xfrm>
            <a:off x="6380968" y="595085"/>
            <a:ext cx="2748518" cy="221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68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/>
      <p:bldP spid="13" grpId="0"/>
      <p:bldP spid="19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Demonstration Points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724" y="1490663"/>
            <a:ext cx="6472752" cy="4613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3949700" y="3578225"/>
            <a:ext cx="177800" cy="1905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7502525" y="4464050"/>
            <a:ext cx="177800" cy="1905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838700" y="4768850"/>
            <a:ext cx="177800" cy="1905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6291935" y="3535607"/>
            <a:ext cx="177800" cy="1905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136399" y="5028278"/>
            <a:ext cx="177800" cy="1905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6965513" y="2861609"/>
            <a:ext cx="177800" cy="1905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598127" y="2900401"/>
            <a:ext cx="177800" cy="1905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7546079" y="3630857"/>
            <a:ext cx="177800" cy="1905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6929237" y="3580061"/>
            <a:ext cx="177800" cy="1905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201715" y="4309838"/>
            <a:ext cx="177800" cy="1905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6869359" y="4367894"/>
            <a:ext cx="177800" cy="1905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825817" y="5093594"/>
            <a:ext cx="177800" cy="1905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471693" y="5144396"/>
            <a:ext cx="177800" cy="1905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978400" y="6286500"/>
            <a:ext cx="177800" cy="1905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6548645" y="6286500"/>
            <a:ext cx="177800" cy="1905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6740524" y="6103938"/>
            <a:ext cx="169862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</a:rPr>
              <a:t>Demonstration Points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04876" y="6107668"/>
            <a:ext cx="126485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Validation LiDAR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03549" y="3776563"/>
            <a:ext cx="1418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Poolbeg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60925" y="4959350"/>
            <a:ext cx="127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East Pier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34300" y="4253984"/>
            <a:ext cx="140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Kish Lighthouse</a:t>
            </a: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068596"/>
            <a:ext cx="2578334" cy="164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4998482"/>
            <a:ext cx="2693811" cy="16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Oval 34"/>
          <p:cNvSpPr/>
          <p:nvPr/>
        </p:nvSpPr>
        <p:spPr>
          <a:xfrm>
            <a:off x="6270625" y="2933700"/>
            <a:ext cx="177800" cy="1905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4660900" y="4768850"/>
            <a:ext cx="177800" cy="1905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3195845" y="6286500"/>
            <a:ext cx="177800" cy="1905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3451225" y="6103938"/>
            <a:ext cx="14097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Scanning LiDAR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156200" y="2306419"/>
            <a:ext cx="140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Baily Lighthouse</a:t>
            </a:r>
          </a:p>
        </p:txBody>
      </p:sp>
      <p:pic>
        <p:nvPicPr>
          <p:cNvPr id="32" name="Picture 31" descr="Baile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85965" y="842123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89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6362" y="423496"/>
            <a:ext cx="3582603" cy="323850"/>
          </a:xfrm>
        </p:spPr>
        <p:txBody>
          <a:bodyPr/>
          <a:lstStyle/>
          <a:p>
            <a:pPr algn="r"/>
            <a:r>
              <a:rPr lang="en-GB" dirty="0"/>
              <a:t>Validation set up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13"/>
          <a:stretch/>
        </p:blipFill>
        <p:spPr>
          <a:xfrm>
            <a:off x="1484417" y="5085524"/>
            <a:ext cx="7564580" cy="180059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608" y="4004529"/>
            <a:ext cx="1911817" cy="2161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nip Single Corner Rectangle 5"/>
          <p:cNvSpPr/>
          <p:nvPr/>
        </p:nvSpPr>
        <p:spPr>
          <a:xfrm>
            <a:off x="201881" y="5391376"/>
            <a:ext cx="1282536" cy="1494744"/>
          </a:xfrm>
          <a:prstGeom prst="snip1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ube 9"/>
          <p:cNvSpPr/>
          <p:nvPr/>
        </p:nvSpPr>
        <p:spPr>
          <a:xfrm>
            <a:off x="7037613" y="3876464"/>
            <a:ext cx="959921" cy="955156"/>
          </a:xfrm>
          <a:prstGeom prst="cub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ube 10"/>
          <p:cNvSpPr/>
          <p:nvPr/>
        </p:nvSpPr>
        <p:spPr>
          <a:xfrm>
            <a:off x="267193" y="4633346"/>
            <a:ext cx="959921" cy="955156"/>
          </a:xfrm>
          <a:prstGeom prst="cub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/>
          <p:cNvCxnSpPr>
            <a:stCxn id="11" idx="1"/>
          </p:cNvCxnSpPr>
          <p:nvPr/>
        </p:nvCxnSpPr>
        <p:spPr>
          <a:xfrm flipV="1">
            <a:off x="627759" y="850900"/>
            <a:ext cx="8516241" cy="4021235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1"/>
          </p:cNvCxnSpPr>
          <p:nvPr/>
        </p:nvCxnSpPr>
        <p:spPr>
          <a:xfrm flipV="1">
            <a:off x="627759" y="1943100"/>
            <a:ext cx="8821041" cy="2929035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9" name="Flowchart: Extract 18"/>
          <p:cNvSpPr/>
          <p:nvPr/>
        </p:nvSpPr>
        <p:spPr>
          <a:xfrm flipV="1">
            <a:off x="7189106" y="1643380"/>
            <a:ext cx="580734" cy="2361148"/>
          </a:xfrm>
          <a:prstGeom prst="flowChartExtra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314373" y="2520949"/>
            <a:ext cx="330200" cy="120649"/>
          </a:xfrm>
          <a:prstGeom prst="ellips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 rot="5400000" flipH="1" flipV="1">
            <a:off x="7385493" y="1353013"/>
            <a:ext cx="187959" cy="580734"/>
          </a:xfrm>
          <a:prstGeom prst="ellips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63138" y="3728852"/>
            <a:ext cx="1211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Scanning LiDAR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97534" y="3881252"/>
            <a:ext cx="12112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n-lt"/>
              </a:rPr>
              <a:t>Validation (</a:t>
            </a:r>
            <a:r>
              <a:rPr lang="en-GB" sz="1600" dirty="0" err="1">
                <a:latin typeface="+mn-lt"/>
              </a:rPr>
              <a:t>Windcube</a:t>
            </a:r>
            <a:r>
              <a:rPr lang="en-GB" sz="1600" dirty="0">
                <a:latin typeface="+mn-lt"/>
              </a:rPr>
              <a:t> vertical LiDAR)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2952328" cy="295232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39952" y="908720"/>
            <a:ext cx="2376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C437"/>
              </a:buClr>
              <a:buSzPct val="125000"/>
              <a:tabLst/>
            </a:pPr>
            <a:r>
              <a:rPr lang="en-GB" sz="2000" kern="0" dirty="0">
                <a:solidFill>
                  <a:srgbClr val="FF0000"/>
                </a:solidFill>
                <a:latin typeface="+mn-lt"/>
              </a:rPr>
              <a:t>Kish Lighthouse (30m tall structure) is dot in distance, </a:t>
            </a:r>
            <a:r>
              <a:rPr lang="en-GB" sz="2000" kern="0" dirty="0" err="1">
                <a:solidFill>
                  <a:srgbClr val="FF0000"/>
                </a:solidFill>
                <a:latin typeface="+mn-lt"/>
              </a:rPr>
              <a:t>Windcube</a:t>
            </a:r>
            <a:r>
              <a:rPr lang="en-GB" sz="2000" kern="0" dirty="0">
                <a:solidFill>
                  <a:srgbClr val="FF0000"/>
                </a:solidFill>
                <a:latin typeface="+mn-lt"/>
              </a:rPr>
              <a:t> Vertical LiDAR on top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 flipV="1">
            <a:off x="2051720" y="1628800"/>
            <a:ext cx="2016224" cy="72008"/>
          </a:xfrm>
          <a:prstGeom prst="straightConnector1">
            <a:avLst/>
          </a:prstGeom>
          <a:solidFill>
            <a:schemeClr val="accent1"/>
          </a:solidFill>
          <a:ln>
            <a:solidFill>
              <a:srgbClr val="FF0000"/>
            </a:solidFill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>
            <a:stCxn id="18" idx="1"/>
          </p:cNvCxnSpPr>
          <p:nvPr/>
        </p:nvCxnSpPr>
        <p:spPr bwMode="auto">
          <a:xfrm flipH="1" flipV="1">
            <a:off x="1241628" y="508000"/>
            <a:ext cx="2898324" cy="1370216"/>
          </a:xfrm>
          <a:prstGeom prst="straightConnector1">
            <a:avLst/>
          </a:prstGeom>
          <a:solidFill>
            <a:schemeClr val="accent1"/>
          </a:solidFill>
          <a:ln>
            <a:solidFill>
              <a:srgbClr val="FF0000"/>
            </a:solidFill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7910204" y="2387495"/>
            <a:ext cx="1138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C437"/>
              </a:buClr>
              <a:buSzPct val="125000"/>
              <a:tabLst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A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62990" y="1469975"/>
            <a:ext cx="1138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C437"/>
              </a:buClr>
              <a:buSzPct val="125000"/>
              <a:tabLst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A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150m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3786362" y="2641598"/>
            <a:ext cx="3693111" cy="3530193"/>
            <a:chOff x="3786362" y="2641598"/>
            <a:chExt cx="3693111" cy="3530193"/>
          </a:xfrm>
        </p:grpSpPr>
        <p:pic>
          <p:nvPicPr>
            <p:cNvPr id="28" name="Picture 3" descr="C:\OWA SL\Radial WS Validation\LMCT_Baily_Scanning_LiDAR vs Kish_Validation_V2\Plots\Average Radial Velocity_All_150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0" b="6559"/>
            <a:stretch/>
          </p:blipFill>
          <p:spPr bwMode="auto">
            <a:xfrm>
              <a:off x="4008120" y="4103931"/>
              <a:ext cx="2508096" cy="1881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1" name="Straight Connector 30"/>
            <p:cNvCxnSpPr>
              <a:stCxn id="20" idx="4"/>
            </p:cNvCxnSpPr>
            <p:nvPr/>
          </p:nvCxnSpPr>
          <p:spPr>
            <a:xfrm flipH="1">
              <a:off x="4139952" y="2641598"/>
              <a:ext cx="3339521" cy="16129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0" idx="4"/>
            </p:cNvCxnSpPr>
            <p:nvPr/>
          </p:nvCxnSpPr>
          <p:spPr>
            <a:xfrm flipH="1">
              <a:off x="6174658" y="2641598"/>
              <a:ext cx="1304815" cy="171244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257367" y="5662531"/>
              <a:ext cx="19172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Validation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2966216" y="5074646"/>
              <a:ext cx="19172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Scanning LiDAR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92912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Demonstration Points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724" y="1490663"/>
            <a:ext cx="6472752" cy="4613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3949700" y="3578225"/>
            <a:ext cx="177800" cy="1905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7502525" y="4464050"/>
            <a:ext cx="177800" cy="1905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838700" y="4768850"/>
            <a:ext cx="177800" cy="1905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6291935" y="3535607"/>
            <a:ext cx="177800" cy="1905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136399" y="5028278"/>
            <a:ext cx="177800" cy="1905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6965513" y="2861609"/>
            <a:ext cx="177800" cy="1905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598127" y="2900401"/>
            <a:ext cx="177800" cy="1905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7546079" y="3630857"/>
            <a:ext cx="177800" cy="1905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6929237" y="3580061"/>
            <a:ext cx="177800" cy="1905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201715" y="4309838"/>
            <a:ext cx="177800" cy="1905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6869359" y="4367894"/>
            <a:ext cx="177800" cy="1905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825817" y="5093594"/>
            <a:ext cx="177800" cy="1905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471693" y="5144396"/>
            <a:ext cx="177800" cy="1905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978400" y="6286500"/>
            <a:ext cx="177800" cy="1905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6548645" y="6286500"/>
            <a:ext cx="177800" cy="1905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6740524" y="6103938"/>
            <a:ext cx="169862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</a:rPr>
              <a:t>Demonstration Points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04876" y="6107668"/>
            <a:ext cx="126485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Validation LiDAR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03549" y="3776563"/>
            <a:ext cx="1418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Poolbeg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60925" y="4959350"/>
            <a:ext cx="127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East Pier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34300" y="4253984"/>
            <a:ext cx="140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Kish Lighthouse</a:t>
            </a: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068596"/>
            <a:ext cx="2578334" cy="164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4998482"/>
            <a:ext cx="2693811" cy="16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Oval 34"/>
          <p:cNvSpPr/>
          <p:nvPr/>
        </p:nvSpPr>
        <p:spPr>
          <a:xfrm>
            <a:off x="6270625" y="2933700"/>
            <a:ext cx="177800" cy="1905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4660900" y="4768850"/>
            <a:ext cx="177800" cy="1905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3195845" y="6286500"/>
            <a:ext cx="177800" cy="1905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3451225" y="6103938"/>
            <a:ext cx="14097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Scanning LiDAR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156200" y="2306419"/>
            <a:ext cx="140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Baily Lighthouse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4921821" y="4577149"/>
            <a:ext cx="2549872" cy="262412"/>
          </a:xfrm>
          <a:prstGeom prst="straightConnector1">
            <a:avLst/>
          </a:prstGeom>
          <a:solidFill>
            <a:schemeClr val="accent1"/>
          </a:solidFill>
          <a:ln>
            <a:solidFill>
              <a:srgbClr val="FF0000"/>
            </a:solidFill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5162689" y="4315672"/>
            <a:ext cx="93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marR="0" indent="-2667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C437"/>
              </a:buClr>
              <a:buSzPct val="125000"/>
              <a:tabLst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13.3km</a:t>
            </a:r>
          </a:p>
        </p:txBody>
      </p:sp>
      <p:pic>
        <p:nvPicPr>
          <p:cNvPr id="37" name="Picture 36" descr="Baile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85965" y="842123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10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Achieved measurement ranges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7737"/>
            <a:ext cx="8229600" cy="4570986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WindTracer</a:t>
            </a:r>
            <a:r>
              <a:rPr lang="en-GB" dirty="0"/>
              <a:t>: 70% data coverage at 14km for Baily device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2337" t="35557" r="23941" b="3498"/>
          <a:stretch/>
        </p:blipFill>
        <p:spPr bwMode="auto">
          <a:xfrm>
            <a:off x="990600" y="1810267"/>
            <a:ext cx="6893768" cy="464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5143" y="6433921"/>
            <a:ext cx="4557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C437"/>
              </a:buClr>
              <a:buSzPct val="125000"/>
              <a:tabLst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rgbClr val="002A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Graph courtesy of LMCT</a:t>
            </a:r>
          </a:p>
        </p:txBody>
      </p:sp>
    </p:spTree>
    <p:extLst>
      <p:ext uri="{BB962C8B-B14F-4D97-AF65-F5344CB8AC3E}">
        <p14:creationId xmlns:p14="http://schemas.microsoft.com/office/powerpoint/2010/main" val="427824901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herisson\5-DRST\01-RT-Recherche_Technologique\03-CONFERENCES_TECHNOS_LIDARs\CLRC\CLRC_2016\Offshore resource assessment from shore - carbontrust project\Data_Availability_Carbontrust_2016-01-27_2016-04-12_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"/>
          <a:stretch/>
        </p:blipFill>
        <p:spPr bwMode="auto">
          <a:xfrm>
            <a:off x="285750" y="2352908"/>
            <a:ext cx="8445222" cy="388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4"/>
          <p:cNvSpPr txBox="1"/>
          <p:nvPr/>
        </p:nvSpPr>
        <p:spPr>
          <a:xfrm>
            <a:off x="4095169" y="3905074"/>
            <a:ext cx="21326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Windcube</a:t>
            </a:r>
            <a:r>
              <a:rPr lang="en-US" sz="1600" dirty="0">
                <a:solidFill>
                  <a:srgbClr val="0070C0"/>
                </a:solidFill>
              </a:rPr>
              <a:t> 400S: ~60% data availability at Kish (10.2km distance)</a:t>
            </a:r>
          </a:p>
          <a:p>
            <a:r>
              <a:rPr lang="en-US" sz="1600" dirty="0">
                <a:solidFill>
                  <a:srgbClr val="0070C0"/>
                </a:solidFill>
              </a:rPr>
              <a:t>92.3% uptime.</a:t>
            </a:r>
          </a:p>
        </p:txBody>
      </p:sp>
      <p:sp>
        <p:nvSpPr>
          <p:cNvPr id="11" name="ZoneTexte 5"/>
          <p:cNvSpPr txBox="1"/>
          <p:nvPr/>
        </p:nvSpPr>
        <p:spPr>
          <a:xfrm>
            <a:off x="6448382" y="4608978"/>
            <a:ext cx="22350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Prototype: ~50% data availability at Kish (13.4km distance).</a:t>
            </a:r>
          </a:p>
          <a:p>
            <a:r>
              <a:rPr lang="en-US" sz="1600" dirty="0">
                <a:solidFill>
                  <a:srgbClr val="C00000"/>
                </a:solidFill>
              </a:rPr>
              <a:t>97.5% uptime.</a:t>
            </a:r>
          </a:p>
        </p:txBody>
      </p:sp>
      <p:cxnSp>
        <p:nvCxnSpPr>
          <p:cNvPr id="12" name="Connecteur droit 7"/>
          <p:cNvCxnSpPr/>
          <p:nvPr/>
        </p:nvCxnSpPr>
        <p:spPr>
          <a:xfrm flipV="1">
            <a:off x="5962231" y="3918547"/>
            <a:ext cx="0" cy="1865829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8"/>
          <p:cNvCxnSpPr/>
          <p:nvPr/>
        </p:nvCxnSpPr>
        <p:spPr>
          <a:xfrm flipH="1">
            <a:off x="974751" y="3898997"/>
            <a:ext cx="4936113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1"/>
          <p:cNvCxnSpPr/>
          <p:nvPr/>
        </p:nvCxnSpPr>
        <p:spPr>
          <a:xfrm flipH="1">
            <a:off x="986851" y="4224355"/>
            <a:ext cx="651136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Achieved measurement ranges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992"/>
            <a:ext cx="8229600" cy="4536504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WindTracer</a:t>
            </a:r>
            <a:r>
              <a:rPr lang="en-GB" dirty="0"/>
              <a:t>: 70% data coverage at 14km for Baily device</a:t>
            </a:r>
          </a:p>
          <a:p>
            <a:r>
              <a:rPr lang="en-GB" dirty="0">
                <a:solidFill>
                  <a:srgbClr val="00B0F0"/>
                </a:solidFill>
              </a:rPr>
              <a:t>Leosphere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70% data coverage at 9km for 400s and 11km for Prototype</a:t>
            </a:r>
          </a:p>
        </p:txBody>
      </p:sp>
      <p:cxnSp>
        <p:nvCxnSpPr>
          <p:cNvPr id="8" name="Connecteur droit 12"/>
          <p:cNvCxnSpPr/>
          <p:nvPr/>
        </p:nvCxnSpPr>
        <p:spPr>
          <a:xfrm flipV="1">
            <a:off x="7508146" y="4224355"/>
            <a:ext cx="0" cy="156120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5143" y="6433921"/>
            <a:ext cx="4557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C437"/>
              </a:buClr>
              <a:buSzPct val="125000"/>
              <a:tabLst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2A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Graph courtesy of Leosphere</a:t>
            </a:r>
          </a:p>
        </p:txBody>
      </p:sp>
    </p:spTree>
    <p:extLst>
      <p:ext uri="{BB962C8B-B14F-4D97-AF65-F5344CB8AC3E}">
        <p14:creationId xmlns:p14="http://schemas.microsoft.com/office/powerpoint/2010/main" val="193869730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Achieved measurement ranges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992"/>
            <a:ext cx="8229600" cy="4536504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WindTracer</a:t>
            </a:r>
            <a:r>
              <a:rPr lang="en-GB" dirty="0"/>
              <a:t>: 70% data coverage at 14km for Baily device</a:t>
            </a:r>
          </a:p>
          <a:p>
            <a:r>
              <a:rPr lang="en-GB" dirty="0">
                <a:solidFill>
                  <a:srgbClr val="00B0F0"/>
                </a:solidFill>
              </a:rPr>
              <a:t>Leosphere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70% data coverage at 9km for 400s and 11km for Prototype</a:t>
            </a:r>
          </a:p>
          <a:p>
            <a:pPr lvl="1"/>
            <a:endParaRPr lang="en-GB" dirty="0"/>
          </a:p>
          <a:p>
            <a:pPr indent="-285750"/>
            <a:r>
              <a:rPr lang="en-GB" dirty="0"/>
              <a:t>Conditions at Dublin Bay perhaps ideal in terms of aerosols (sea spray and close to large city). So feasible ranges at other locations may be lower.</a:t>
            </a:r>
          </a:p>
          <a:p>
            <a:pPr indent="-285750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1C560F-4722-4463-B84C-38A597FC73BA}"/>
              </a:ext>
            </a:extLst>
          </p:cNvPr>
          <p:cNvSpPr/>
          <p:nvPr/>
        </p:nvSpPr>
        <p:spPr>
          <a:xfrm>
            <a:off x="1003761" y="3469824"/>
            <a:ext cx="6891544" cy="213605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Site specific modelling of device range required as part of campaign design. 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Need to determine range at which a specific data capture is achieved (e.g. 70% at 14km), as opposed to maximum possible range which may only be achieved under very special atmospheric conditions.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031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Lessons Learnt: 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21" y="911546"/>
            <a:ext cx="8078788" cy="517343"/>
          </a:xfrm>
        </p:spPr>
        <p:txBody>
          <a:bodyPr/>
          <a:lstStyle/>
          <a:p>
            <a:r>
              <a:rPr lang="en-GB" dirty="0"/>
              <a:t>Need to identify a location with:</a:t>
            </a:r>
          </a:p>
          <a:p>
            <a:pPr lvl="1"/>
            <a:r>
              <a:rPr lang="en-GB" dirty="0"/>
              <a:t>Clear line (arc) of sight to the area of interest.</a:t>
            </a:r>
          </a:p>
          <a:p>
            <a:pPr lvl="1"/>
            <a:endParaRPr lang="en-GB" dirty="0"/>
          </a:p>
          <a:p>
            <a:r>
              <a:rPr lang="en-GB" dirty="0"/>
              <a:t>Ideally this location will have</a:t>
            </a:r>
          </a:p>
          <a:p>
            <a:pPr lvl="1"/>
            <a:r>
              <a:rPr lang="en-GB" dirty="0"/>
              <a:t>Good access (for transporting/lifting device)</a:t>
            </a:r>
          </a:p>
          <a:p>
            <a:pPr lvl="1"/>
            <a:r>
              <a:rPr lang="en-GB" dirty="0"/>
              <a:t>Access to power</a:t>
            </a:r>
          </a:p>
          <a:p>
            <a:pPr lvl="1"/>
            <a:r>
              <a:rPr lang="en-GB" dirty="0"/>
              <a:t>Access to communications link e.g. broadband</a:t>
            </a:r>
          </a:p>
          <a:p>
            <a:pPr lvl="1"/>
            <a:r>
              <a:rPr lang="en-GB" dirty="0"/>
              <a:t>Be Secure</a:t>
            </a:r>
          </a:p>
          <a:p>
            <a:pPr lvl="1"/>
            <a:r>
              <a:rPr lang="en-GB" dirty="0"/>
              <a:t>Be the same land owner as the wind development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292DEE7-5361-4C05-86AC-71A2ED16225F}"/>
              </a:ext>
            </a:extLst>
          </p:cNvPr>
          <p:cNvSpPr/>
          <p:nvPr/>
        </p:nvSpPr>
        <p:spPr>
          <a:xfrm>
            <a:off x="762001" y="4787417"/>
            <a:ext cx="7443019" cy="1616390"/>
          </a:xfrm>
          <a:custGeom>
            <a:avLst/>
            <a:gdLst>
              <a:gd name="connsiteX0" fmla="*/ 0 w 7443019"/>
              <a:gd name="connsiteY0" fmla="*/ 1565952 h 1616390"/>
              <a:gd name="connsiteX1" fmla="*/ 1032387 w 7443019"/>
              <a:gd name="connsiteY1" fmla="*/ 1526623 h 1616390"/>
              <a:gd name="connsiteX2" fmla="*/ 2084439 w 7443019"/>
              <a:gd name="connsiteY2" fmla="*/ 740042 h 1616390"/>
              <a:gd name="connsiteX3" fmla="*/ 3087329 w 7443019"/>
              <a:gd name="connsiteY3" fmla="*/ 1143165 h 1616390"/>
              <a:gd name="connsiteX4" fmla="*/ 5004619 w 7443019"/>
              <a:gd name="connsiteY4" fmla="*/ 22287 h 1616390"/>
              <a:gd name="connsiteX5" fmla="*/ 7443019 w 7443019"/>
              <a:gd name="connsiteY5" fmla="*/ 504068 h 161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43019" h="1616390">
                <a:moveTo>
                  <a:pt x="0" y="1565952"/>
                </a:moveTo>
                <a:cubicBezTo>
                  <a:pt x="342490" y="1615113"/>
                  <a:pt x="684981" y="1664275"/>
                  <a:pt x="1032387" y="1526623"/>
                </a:cubicBezTo>
                <a:cubicBezTo>
                  <a:pt x="1379793" y="1388971"/>
                  <a:pt x="1741949" y="803952"/>
                  <a:pt x="2084439" y="740042"/>
                </a:cubicBezTo>
                <a:cubicBezTo>
                  <a:pt x="2426929" y="676132"/>
                  <a:pt x="2600633" y="1262791"/>
                  <a:pt x="3087329" y="1143165"/>
                </a:cubicBezTo>
                <a:cubicBezTo>
                  <a:pt x="3574025" y="1023539"/>
                  <a:pt x="4278671" y="128803"/>
                  <a:pt x="5004619" y="22287"/>
                </a:cubicBezTo>
                <a:cubicBezTo>
                  <a:pt x="5730567" y="-84229"/>
                  <a:pt x="6586793" y="209919"/>
                  <a:pt x="7443019" y="504068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016CC8-BBEB-41AB-B718-E83762D85001}"/>
              </a:ext>
            </a:extLst>
          </p:cNvPr>
          <p:cNvSpPr/>
          <p:nvPr/>
        </p:nvSpPr>
        <p:spPr>
          <a:xfrm>
            <a:off x="1086466" y="6138081"/>
            <a:ext cx="294967" cy="265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EECF806-AB59-48A0-9412-07049EFA414D}"/>
              </a:ext>
            </a:extLst>
          </p:cNvPr>
          <p:cNvCxnSpPr>
            <a:cxnSpLocks/>
          </p:cNvCxnSpPr>
          <p:nvPr/>
        </p:nvCxnSpPr>
        <p:spPr>
          <a:xfrm flipV="1">
            <a:off x="1381433" y="4259859"/>
            <a:ext cx="6172649" cy="18782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86E1AD-7DC8-4F51-8E70-5551B42C1FC3}"/>
              </a:ext>
            </a:extLst>
          </p:cNvPr>
          <p:cNvCxnSpPr>
            <a:cxnSpLocks/>
          </p:cNvCxnSpPr>
          <p:nvPr/>
        </p:nvCxnSpPr>
        <p:spPr>
          <a:xfrm>
            <a:off x="6076336" y="3979222"/>
            <a:ext cx="0" cy="8081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27BE094-E1AE-4EDE-9A14-3631DDEE1352}"/>
              </a:ext>
            </a:extLst>
          </p:cNvPr>
          <p:cNvSpPr/>
          <p:nvPr/>
        </p:nvSpPr>
        <p:spPr>
          <a:xfrm>
            <a:off x="850490" y="3998886"/>
            <a:ext cx="7443019" cy="1616390"/>
          </a:xfrm>
          <a:custGeom>
            <a:avLst/>
            <a:gdLst>
              <a:gd name="connsiteX0" fmla="*/ 0 w 7443019"/>
              <a:gd name="connsiteY0" fmla="*/ 1565952 h 1616390"/>
              <a:gd name="connsiteX1" fmla="*/ 1032387 w 7443019"/>
              <a:gd name="connsiteY1" fmla="*/ 1526623 h 1616390"/>
              <a:gd name="connsiteX2" fmla="*/ 2084439 w 7443019"/>
              <a:gd name="connsiteY2" fmla="*/ 740042 h 1616390"/>
              <a:gd name="connsiteX3" fmla="*/ 3087329 w 7443019"/>
              <a:gd name="connsiteY3" fmla="*/ 1143165 h 1616390"/>
              <a:gd name="connsiteX4" fmla="*/ 5004619 w 7443019"/>
              <a:gd name="connsiteY4" fmla="*/ 22287 h 1616390"/>
              <a:gd name="connsiteX5" fmla="*/ 7443019 w 7443019"/>
              <a:gd name="connsiteY5" fmla="*/ 504068 h 161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43019" h="1616390">
                <a:moveTo>
                  <a:pt x="0" y="1565952"/>
                </a:moveTo>
                <a:cubicBezTo>
                  <a:pt x="342490" y="1615113"/>
                  <a:pt x="684981" y="1664275"/>
                  <a:pt x="1032387" y="1526623"/>
                </a:cubicBezTo>
                <a:cubicBezTo>
                  <a:pt x="1379793" y="1388971"/>
                  <a:pt x="1741949" y="803952"/>
                  <a:pt x="2084439" y="740042"/>
                </a:cubicBezTo>
                <a:cubicBezTo>
                  <a:pt x="2426929" y="676132"/>
                  <a:pt x="2600633" y="1262791"/>
                  <a:pt x="3087329" y="1143165"/>
                </a:cubicBezTo>
                <a:cubicBezTo>
                  <a:pt x="3574025" y="1023539"/>
                  <a:pt x="4278671" y="128803"/>
                  <a:pt x="5004619" y="22287"/>
                </a:cubicBezTo>
                <a:cubicBezTo>
                  <a:pt x="5730567" y="-84229"/>
                  <a:pt x="6586793" y="209919"/>
                  <a:pt x="7443019" y="504068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B403C54-92DC-4440-8BB3-D7ACE5F5E538}"/>
              </a:ext>
            </a:extLst>
          </p:cNvPr>
          <p:cNvCxnSpPr>
            <a:cxnSpLocks/>
          </p:cNvCxnSpPr>
          <p:nvPr/>
        </p:nvCxnSpPr>
        <p:spPr>
          <a:xfrm>
            <a:off x="6077514" y="3521769"/>
            <a:ext cx="0" cy="4672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6AF2964-1CD5-4943-A2DC-6E45E0303FC0}"/>
              </a:ext>
            </a:extLst>
          </p:cNvPr>
          <p:cNvCxnSpPr>
            <a:cxnSpLocks/>
          </p:cNvCxnSpPr>
          <p:nvPr/>
        </p:nvCxnSpPr>
        <p:spPr>
          <a:xfrm flipH="1">
            <a:off x="5757966" y="3979222"/>
            <a:ext cx="327025" cy="3291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DAE2175-1838-422A-8D25-6175D51A0FD0}"/>
              </a:ext>
            </a:extLst>
          </p:cNvPr>
          <p:cNvCxnSpPr>
            <a:cxnSpLocks/>
          </p:cNvCxnSpPr>
          <p:nvPr/>
        </p:nvCxnSpPr>
        <p:spPr>
          <a:xfrm>
            <a:off x="6076337" y="4000705"/>
            <a:ext cx="302446" cy="2716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8557940-D6B1-4981-B623-C005F1691740}"/>
              </a:ext>
            </a:extLst>
          </p:cNvPr>
          <p:cNvCxnSpPr>
            <a:cxnSpLocks/>
          </p:cNvCxnSpPr>
          <p:nvPr/>
        </p:nvCxnSpPr>
        <p:spPr>
          <a:xfrm>
            <a:off x="7574923" y="4238376"/>
            <a:ext cx="0" cy="8081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02812F6-76C0-4ABC-8B05-75AAC18E99F1}"/>
              </a:ext>
            </a:extLst>
          </p:cNvPr>
          <p:cNvCxnSpPr>
            <a:cxnSpLocks/>
          </p:cNvCxnSpPr>
          <p:nvPr/>
        </p:nvCxnSpPr>
        <p:spPr>
          <a:xfrm>
            <a:off x="7576101" y="3780923"/>
            <a:ext cx="0" cy="4672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A0972BB-4977-429F-B313-11ED478D49B1}"/>
              </a:ext>
            </a:extLst>
          </p:cNvPr>
          <p:cNvCxnSpPr>
            <a:cxnSpLocks/>
          </p:cNvCxnSpPr>
          <p:nvPr/>
        </p:nvCxnSpPr>
        <p:spPr>
          <a:xfrm flipH="1">
            <a:off x="7235711" y="4238376"/>
            <a:ext cx="327025" cy="3291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B37BCE0-9CBA-4683-9B42-683267777636}"/>
              </a:ext>
            </a:extLst>
          </p:cNvPr>
          <p:cNvCxnSpPr>
            <a:cxnSpLocks/>
          </p:cNvCxnSpPr>
          <p:nvPr/>
        </p:nvCxnSpPr>
        <p:spPr>
          <a:xfrm>
            <a:off x="7563914" y="4250027"/>
            <a:ext cx="302446" cy="2716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386D879-B6EB-44F4-B55E-6CE7CFEA5289}"/>
              </a:ext>
            </a:extLst>
          </p:cNvPr>
          <p:cNvCxnSpPr>
            <a:cxnSpLocks/>
          </p:cNvCxnSpPr>
          <p:nvPr/>
        </p:nvCxnSpPr>
        <p:spPr>
          <a:xfrm flipV="1">
            <a:off x="1410929" y="3994134"/>
            <a:ext cx="4674062" cy="214055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998FA6F2-375F-4A09-8A63-56ECC0DB2E84}"/>
              </a:ext>
            </a:extLst>
          </p:cNvPr>
          <p:cNvSpPr txBox="1"/>
          <p:nvPr/>
        </p:nvSpPr>
        <p:spPr>
          <a:xfrm>
            <a:off x="594852" y="5189818"/>
            <a:ext cx="1356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Hub Height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D869C4B-C2A5-41CD-8451-101298BC117A}"/>
              </a:ext>
            </a:extLst>
          </p:cNvPr>
          <p:cNvSpPr txBox="1"/>
          <p:nvPr/>
        </p:nvSpPr>
        <p:spPr>
          <a:xfrm>
            <a:off x="383459" y="6393843"/>
            <a:ext cx="1995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Scanning LiDAR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A5DEEF3-CB2B-449F-AEB7-676C7C252C8F}"/>
              </a:ext>
            </a:extLst>
          </p:cNvPr>
          <p:cNvSpPr txBox="1"/>
          <p:nvPr/>
        </p:nvSpPr>
        <p:spPr>
          <a:xfrm>
            <a:off x="3560559" y="4158881"/>
            <a:ext cx="1177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</a:rPr>
              <a:t>Line of Sight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FC924F6-9063-4391-B81D-2FAEC5C5B0C5}"/>
              </a:ext>
            </a:extLst>
          </p:cNvPr>
          <p:cNvSpPr txBox="1"/>
          <p:nvPr/>
        </p:nvSpPr>
        <p:spPr>
          <a:xfrm>
            <a:off x="5332650" y="4883685"/>
            <a:ext cx="1177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No Line of Sight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F8A4263-C79D-4CF6-8F3D-97DDCC348A2C}"/>
              </a:ext>
            </a:extLst>
          </p:cNvPr>
          <p:cNvSpPr/>
          <p:nvPr/>
        </p:nvSpPr>
        <p:spPr>
          <a:xfrm>
            <a:off x="5901094" y="1266124"/>
            <a:ext cx="3028185" cy="153329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Fulfilling all these requirements at the same location is challenging and final location may involve trade-offs</a:t>
            </a:r>
          </a:p>
        </p:txBody>
      </p:sp>
    </p:spTree>
    <p:extLst>
      <p:ext uri="{BB962C8B-B14F-4D97-AF65-F5344CB8AC3E}">
        <p14:creationId xmlns:p14="http://schemas.microsoft.com/office/powerpoint/2010/main" val="461895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Lessons Learnt: 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49" y="1063080"/>
            <a:ext cx="8297807" cy="517343"/>
          </a:xfrm>
        </p:spPr>
        <p:txBody>
          <a:bodyPr/>
          <a:lstStyle/>
          <a:p>
            <a:r>
              <a:rPr lang="en-GB" dirty="0"/>
              <a:t>Additionally for Dual Scanning LiDAR Measurement the relative position of the measurements is important.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016CC8-BBEB-41AB-B718-E83762D85001}"/>
              </a:ext>
            </a:extLst>
          </p:cNvPr>
          <p:cNvSpPr/>
          <p:nvPr/>
        </p:nvSpPr>
        <p:spPr>
          <a:xfrm>
            <a:off x="1361766" y="2940308"/>
            <a:ext cx="294967" cy="26572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86E1AD-7DC8-4F51-8E70-5551B42C1FC3}"/>
              </a:ext>
            </a:extLst>
          </p:cNvPr>
          <p:cNvCxnSpPr>
            <a:cxnSpLocks/>
          </p:cNvCxnSpPr>
          <p:nvPr/>
        </p:nvCxnSpPr>
        <p:spPr>
          <a:xfrm>
            <a:off x="4643011" y="3419627"/>
            <a:ext cx="0" cy="8081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B403C54-92DC-4440-8BB3-D7ACE5F5E538}"/>
              </a:ext>
            </a:extLst>
          </p:cNvPr>
          <p:cNvCxnSpPr>
            <a:cxnSpLocks/>
          </p:cNvCxnSpPr>
          <p:nvPr/>
        </p:nvCxnSpPr>
        <p:spPr>
          <a:xfrm>
            <a:off x="4644189" y="2962174"/>
            <a:ext cx="0" cy="4672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6AF2964-1CD5-4943-A2DC-6E45E0303FC0}"/>
              </a:ext>
            </a:extLst>
          </p:cNvPr>
          <p:cNvCxnSpPr>
            <a:cxnSpLocks/>
          </p:cNvCxnSpPr>
          <p:nvPr/>
        </p:nvCxnSpPr>
        <p:spPr>
          <a:xfrm flipH="1">
            <a:off x="4324641" y="3419627"/>
            <a:ext cx="327025" cy="3291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DAE2175-1838-422A-8D25-6175D51A0FD0}"/>
              </a:ext>
            </a:extLst>
          </p:cNvPr>
          <p:cNvCxnSpPr>
            <a:cxnSpLocks/>
          </p:cNvCxnSpPr>
          <p:nvPr/>
        </p:nvCxnSpPr>
        <p:spPr>
          <a:xfrm>
            <a:off x="4643012" y="3441110"/>
            <a:ext cx="302446" cy="2716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8557940-D6B1-4981-B623-C005F1691740}"/>
              </a:ext>
            </a:extLst>
          </p:cNvPr>
          <p:cNvCxnSpPr>
            <a:cxnSpLocks/>
          </p:cNvCxnSpPr>
          <p:nvPr/>
        </p:nvCxnSpPr>
        <p:spPr>
          <a:xfrm>
            <a:off x="6613546" y="3753752"/>
            <a:ext cx="0" cy="8081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02812F6-76C0-4ABC-8B05-75AAC18E99F1}"/>
              </a:ext>
            </a:extLst>
          </p:cNvPr>
          <p:cNvCxnSpPr>
            <a:cxnSpLocks/>
          </p:cNvCxnSpPr>
          <p:nvPr/>
        </p:nvCxnSpPr>
        <p:spPr>
          <a:xfrm>
            <a:off x="6595060" y="3296299"/>
            <a:ext cx="0" cy="4672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A0972BB-4977-429F-B313-11ED478D49B1}"/>
              </a:ext>
            </a:extLst>
          </p:cNvPr>
          <p:cNvCxnSpPr>
            <a:cxnSpLocks/>
          </p:cNvCxnSpPr>
          <p:nvPr/>
        </p:nvCxnSpPr>
        <p:spPr>
          <a:xfrm flipH="1">
            <a:off x="6274334" y="3753752"/>
            <a:ext cx="327025" cy="3291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B37BCE0-9CBA-4683-9B42-683267777636}"/>
              </a:ext>
            </a:extLst>
          </p:cNvPr>
          <p:cNvCxnSpPr>
            <a:cxnSpLocks/>
          </p:cNvCxnSpPr>
          <p:nvPr/>
        </p:nvCxnSpPr>
        <p:spPr>
          <a:xfrm>
            <a:off x="6602537" y="3765403"/>
            <a:ext cx="302446" cy="2716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496106D0-3EC1-48C2-B90D-419B28FEDB7C}"/>
              </a:ext>
            </a:extLst>
          </p:cNvPr>
          <p:cNvSpPr/>
          <p:nvPr/>
        </p:nvSpPr>
        <p:spPr>
          <a:xfrm>
            <a:off x="358878" y="2519356"/>
            <a:ext cx="294967" cy="26572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ACAFBB5-3A35-407B-8AC0-E24BF4E4AF2A}"/>
              </a:ext>
            </a:extLst>
          </p:cNvPr>
          <p:cNvCxnSpPr>
            <a:cxnSpLocks/>
          </p:cNvCxnSpPr>
          <p:nvPr/>
        </p:nvCxnSpPr>
        <p:spPr>
          <a:xfrm>
            <a:off x="5650817" y="4673240"/>
            <a:ext cx="0" cy="8081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902375E-53BA-4F02-B8F5-024C43C773C2}"/>
              </a:ext>
            </a:extLst>
          </p:cNvPr>
          <p:cNvCxnSpPr>
            <a:cxnSpLocks/>
          </p:cNvCxnSpPr>
          <p:nvPr/>
        </p:nvCxnSpPr>
        <p:spPr>
          <a:xfrm>
            <a:off x="5651995" y="4215787"/>
            <a:ext cx="0" cy="4672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CD540B4-3AC0-42EC-8AFC-C9B90EA91F88}"/>
              </a:ext>
            </a:extLst>
          </p:cNvPr>
          <p:cNvCxnSpPr>
            <a:cxnSpLocks/>
          </p:cNvCxnSpPr>
          <p:nvPr/>
        </p:nvCxnSpPr>
        <p:spPr>
          <a:xfrm flipH="1">
            <a:off x="5332447" y="4673240"/>
            <a:ext cx="327025" cy="3291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ED4FF4C-F170-4EE6-AB6B-B9626EDFBEA1}"/>
              </a:ext>
            </a:extLst>
          </p:cNvPr>
          <p:cNvCxnSpPr>
            <a:cxnSpLocks/>
          </p:cNvCxnSpPr>
          <p:nvPr/>
        </p:nvCxnSpPr>
        <p:spPr>
          <a:xfrm>
            <a:off x="5650818" y="4694723"/>
            <a:ext cx="302446" cy="2716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DAEF7EAE-8355-4831-909E-CA1461E2C3A4}"/>
              </a:ext>
            </a:extLst>
          </p:cNvPr>
          <p:cNvSpPr/>
          <p:nvPr/>
        </p:nvSpPr>
        <p:spPr>
          <a:xfrm>
            <a:off x="1327008" y="3314027"/>
            <a:ext cx="294967" cy="26572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13019B5-D5AD-41EE-A437-BAD8D5B40937}"/>
              </a:ext>
            </a:extLst>
          </p:cNvPr>
          <p:cNvSpPr/>
          <p:nvPr/>
        </p:nvSpPr>
        <p:spPr>
          <a:xfrm>
            <a:off x="3871577" y="6246787"/>
            <a:ext cx="294967" cy="26572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B5290C-0D14-455E-9908-8F3343C90378}"/>
              </a:ext>
            </a:extLst>
          </p:cNvPr>
          <p:cNvCxnSpPr>
            <a:cxnSpLocks/>
          </p:cNvCxnSpPr>
          <p:nvPr/>
        </p:nvCxnSpPr>
        <p:spPr>
          <a:xfrm>
            <a:off x="1509249" y="3060208"/>
            <a:ext cx="6435216" cy="959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3A1A1A6-5685-4333-8A12-081DA249000C}"/>
              </a:ext>
            </a:extLst>
          </p:cNvPr>
          <p:cNvCxnSpPr>
            <a:cxnSpLocks/>
          </p:cNvCxnSpPr>
          <p:nvPr/>
        </p:nvCxnSpPr>
        <p:spPr>
          <a:xfrm flipV="1">
            <a:off x="4202143" y="3712728"/>
            <a:ext cx="1473428" cy="2498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16FD98B-E4D0-4CA9-B2C0-BAF6F258EDA5}"/>
              </a:ext>
            </a:extLst>
          </p:cNvPr>
          <p:cNvSpPr txBox="1"/>
          <p:nvPr/>
        </p:nvSpPr>
        <p:spPr>
          <a:xfrm>
            <a:off x="894733" y="2254551"/>
            <a:ext cx="1229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Scanning LiDAR 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B8F486-433D-4D85-8102-9361A49FD934}"/>
              </a:ext>
            </a:extLst>
          </p:cNvPr>
          <p:cNvSpPr txBox="1"/>
          <p:nvPr/>
        </p:nvSpPr>
        <p:spPr>
          <a:xfrm>
            <a:off x="2636330" y="6001416"/>
            <a:ext cx="1229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Scanning LiDAR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19EB46-F59C-4286-A649-8E82C60263D2}"/>
              </a:ext>
            </a:extLst>
          </p:cNvPr>
          <p:cNvSpPr txBox="1"/>
          <p:nvPr/>
        </p:nvSpPr>
        <p:spPr>
          <a:xfrm>
            <a:off x="285749" y="2355533"/>
            <a:ext cx="294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5B7AD52-2E10-4B87-8402-70792B0F27E2}"/>
              </a:ext>
            </a:extLst>
          </p:cNvPr>
          <p:cNvSpPr txBox="1"/>
          <p:nvPr/>
        </p:nvSpPr>
        <p:spPr>
          <a:xfrm>
            <a:off x="1258352" y="3161866"/>
            <a:ext cx="294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84B2944-00F1-4603-9152-C047070C1A90}"/>
              </a:ext>
            </a:extLst>
          </p:cNvPr>
          <p:cNvSpPr/>
          <p:nvPr/>
        </p:nvSpPr>
        <p:spPr>
          <a:xfrm>
            <a:off x="8017593" y="3900005"/>
            <a:ext cx="294967" cy="26572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26ACB0F-25C7-432A-8515-53FE8F767E39}"/>
              </a:ext>
            </a:extLst>
          </p:cNvPr>
          <p:cNvSpPr txBox="1"/>
          <p:nvPr/>
        </p:nvSpPr>
        <p:spPr>
          <a:xfrm>
            <a:off x="7944464" y="3736182"/>
            <a:ext cx="294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1FEA68-D680-4251-A9E6-DC3846D7927E}"/>
              </a:ext>
            </a:extLst>
          </p:cNvPr>
          <p:cNvSpPr txBox="1"/>
          <p:nvPr/>
        </p:nvSpPr>
        <p:spPr>
          <a:xfrm>
            <a:off x="285750" y="3806492"/>
            <a:ext cx="3063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No point in positioning Scanning LiDAR 2 within/near same line of sight as Scanning LiDAR 2.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E14CB49-2FAA-4A86-B8C8-AF3BD7B1F7C1}"/>
              </a:ext>
            </a:extLst>
          </p:cNvPr>
          <p:cNvCxnSpPr>
            <a:cxnSpLocks/>
          </p:cNvCxnSpPr>
          <p:nvPr/>
        </p:nvCxnSpPr>
        <p:spPr>
          <a:xfrm flipV="1">
            <a:off x="4809936" y="3592487"/>
            <a:ext cx="330590" cy="56536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CA11F74-E421-42D2-93D6-6392042CDEE8}"/>
              </a:ext>
            </a:extLst>
          </p:cNvPr>
          <p:cNvCxnSpPr>
            <a:cxnSpLocks/>
          </p:cNvCxnSpPr>
          <p:nvPr/>
        </p:nvCxnSpPr>
        <p:spPr>
          <a:xfrm>
            <a:off x="4825177" y="4135263"/>
            <a:ext cx="535382" cy="10974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7DF6E31-E64E-4C19-9A52-208638A95731}"/>
              </a:ext>
            </a:extLst>
          </p:cNvPr>
          <p:cNvSpPr txBox="1"/>
          <p:nvPr/>
        </p:nvSpPr>
        <p:spPr>
          <a:xfrm>
            <a:off x="4768862" y="5555875"/>
            <a:ext cx="4233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Ideally the Scanning </a:t>
            </a:r>
            <a:r>
              <a:rPr lang="en-GB" dirty="0" err="1">
                <a:solidFill>
                  <a:srgbClr val="00B050"/>
                </a:solidFill>
              </a:rPr>
              <a:t>LiDARs</a:t>
            </a:r>
            <a:r>
              <a:rPr lang="en-GB" dirty="0">
                <a:solidFill>
                  <a:srgbClr val="00B050"/>
                </a:solidFill>
              </a:rPr>
              <a:t> have orthogonal lines (</a:t>
            </a:r>
            <a:r>
              <a:rPr lang="el-GR" dirty="0">
                <a:solidFill>
                  <a:srgbClr val="00B050"/>
                </a:solidFill>
              </a:rPr>
              <a:t>α</a:t>
            </a:r>
            <a:r>
              <a:rPr lang="en-GB" dirty="0">
                <a:solidFill>
                  <a:srgbClr val="00B050"/>
                </a:solidFill>
              </a:rPr>
              <a:t>=90</a:t>
            </a:r>
            <a:r>
              <a:rPr lang="en-GB" dirty="0">
                <a:solidFill>
                  <a:srgbClr val="00B050"/>
                </a:solidFill>
                <a:latin typeface="Matura MT Script Capitals" panose="03020802060602070202" pitchFamily="66" charset="0"/>
              </a:rPr>
              <a:t>˚</a:t>
            </a:r>
            <a:r>
              <a:rPr lang="en-GB" dirty="0">
                <a:solidFill>
                  <a:srgbClr val="00B050"/>
                </a:solidFill>
              </a:rPr>
              <a:t>) of sight to the area of interest. At a minimum the angle </a:t>
            </a:r>
            <a:r>
              <a:rPr lang="el-GR" dirty="0">
                <a:solidFill>
                  <a:srgbClr val="00B050"/>
                </a:solidFill>
              </a:rPr>
              <a:t>α</a:t>
            </a:r>
            <a:r>
              <a:rPr lang="en-GB" dirty="0">
                <a:solidFill>
                  <a:srgbClr val="00B050"/>
                </a:solidFill>
              </a:rPr>
              <a:t> should be &gt; 30</a:t>
            </a:r>
            <a:r>
              <a:rPr lang="en-GB" dirty="0">
                <a:solidFill>
                  <a:srgbClr val="00B050"/>
                </a:solidFill>
                <a:latin typeface="Matura MT Script Capitals" panose="03020802060602070202" pitchFamily="66" charset="0"/>
              </a:rPr>
              <a:t> ˚</a:t>
            </a:r>
            <a:r>
              <a:rPr lang="en-GB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98ABD46-36E1-46B8-9D3B-D9333817B493}"/>
              </a:ext>
            </a:extLst>
          </p:cNvPr>
          <p:cNvSpPr/>
          <p:nvPr/>
        </p:nvSpPr>
        <p:spPr>
          <a:xfrm>
            <a:off x="5676208" y="1607781"/>
            <a:ext cx="3028185" cy="153329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Finding two suitable and complimentary Scanning LiDAR locations can compound the land challenges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67F21C-A77E-4115-82BD-54BB2D37D6C0}"/>
              </a:ext>
            </a:extLst>
          </p:cNvPr>
          <p:cNvSpPr txBox="1"/>
          <p:nvPr/>
        </p:nvSpPr>
        <p:spPr>
          <a:xfrm>
            <a:off x="5063613" y="3712728"/>
            <a:ext cx="39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B050"/>
                </a:solidFill>
              </a:rPr>
              <a:t>α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991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  <p:bldP spid="31" grpId="0" animBg="1"/>
      <p:bldP spid="37" grpId="0"/>
      <p:bldP spid="17" grpId="0"/>
      <p:bldP spid="45" grpId="0"/>
      <p:bldP spid="48" grpId="0" animBg="1"/>
      <p:bldP spid="52" grpId="0"/>
      <p:bldP spid="21" grpId="0"/>
      <p:bldP spid="55" grpId="0"/>
      <p:bldP spid="56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134476"/>
            <a:ext cx="8563282" cy="1112145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23232"/>
                </a:solidFill>
                <a:latin typeface="Arial"/>
              </a:rPr>
              <a:t>In the preceding presentation </a:t>
            </a:r>
            <a:r>
              <a:rPr lang="en-GB" b="1" i="1" dirty="0">
                <a:solidFill>
                  <a:srgbClr val="F37421"/>
                </a:solidFill>
                <a:latin typeface="Arial"/>
              </a:rPr>
              <a:t>What is the opportunity? </a:t>
            </a:r>
            <a:r>
              <a:rPr lang="en-GB" dirty="0" err="1">
                <a:solidFill>
                  <a:srgbClr val="323232"/>
                </a:solidFill>
                <a:latin typeface="Arial"/>
              </a:rPr>
              <a:t>Rozenn</a:t>
            </a:r>
            <a:r>
              <a:rPr lang="en-GB" dirty="0">
                <a:solidFill>
                  <a:srgbClr val="323232"/>
                </a:solidFill>
                <a:latin typeface="Arial"/>
              </a:rPr>
              <a:t> Wagner highlighted the potential payoff we can achieve if we can reliably use Scanning LiDAR for Wind Resource Assessment.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258F7B-BB40-4F7A-9E5B-611160B74CB4}"/>
              </a:ext>
            </a:extLst>
          </p:cNvPr>
          <p:cNvSpPr/>
          <p:nvPr/>
        </p:nvSpPr>
        <p:spPr>
          <a:xfrm>
            <a:off x="3677266" y="2686204"/>
            <a:ext cx="3890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RECAST to increase AEP by &gt;2%, through better wind farm design.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82D793-1978-4CAC-AC33-8F8C2582B27B}"/>
              </a:ext>
            </a:extLst>
          </p:cNvPr>
          <p:cNvSpPr/>
          <p:nvPr/>
        </p:nvSpPr>
        <p:spPr>
          <a:xfrm>
            <a:off x="598823" y="2814437"/>
            <a:ext cx="2888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1" dirty="0">
                <a:solidFill>
                  <a:srgbClr val="F37421"/>
                </a:solidFill>
                <a:latin typeface="Arial"/>
              </a:rPr>
              <a:t>What is the opportunity? </a:t>
            </a:r>
            <a:endParaRPr lang="en-GB" dirty="0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378CA024-BA96-4C69-B22C-C9B9BFBB74AD}"/>
              </a:ext>
            </a:extLst>
          </p:cNvPr>
          <p:cNvSpPr/>
          <p:nvPr/>
        </p:nvSpPr>
        <p:spPr>
          <a:xfrm>
            <a:off x="5370975" y="3490713"/>
            <a:ext cx="383458" cy="438573"/>
          </a:xfrm>
          <a:prstGeom prst="downArrow">
            <a:avLst/>
          </a:prstGeom>
          <a:solidFill>
            <a:srgbClr val="F3742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3742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70ED12-D6C5-4220-9F48-90090EFB9AB7}"/>
              </a:ext>
            </a:extLst>
          </p:cNvPr>
          <p:cNvSpPr/>
          <p:nvPr/>
        </p:nvSpPr>
        <p:spPr>
          <a:xfrm>
            <a:off x="3755625" y="4087464"/>
            <a:ext cx="3811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RECAST to reduce cost of energy by </a:t>
            </a:r>
            <a:r>
              <a:rPr lang="en-GB" dirty="0">
                <a:solidFill>
                  <a:prstClr val="black"/>
                </a:solidFill>
                <a:latin typeface="Matura MT Script Capitals" panose="03020802060602070202" pitchFamily="66" charset="0"/>
              </a:rPr>
              <a:t>&gt;</a:t>
            </a:r>
            <a:r>
              <a:rPr lang="en-GB" dirty="0">
                <a:solidFill>
                  <a:prstClr val="black"/>
                </a:solidFill>
              </a:rPr>
              <a:t>2% (LCOE).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B062C1E-7817-4328-8307-22F13D548BB8}"/>
              </a:ext>
            </a:extLst>
          </p:cNvPr>
          <p:cNvSpPr txBox="1">
            <a:spLocks/>
          </p:cNvSpPr>
          <p:nvPr/>
        </p:nvSpPr>
        <p:spPr bwMode="auto">
          <a:xfrm>
            <a:off x="400408" y="5462493"/>
            <a:ext cx="8563282" cy="111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24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604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3pPr>
            <a:lvl4pPr marL="1568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197961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5pPr>
            <a:lvl6pPr marL="2436813" indent="-23177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6pPr>
            <a:lvl7pPr marL="2894013" indent="-23177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7pPr>
            <a:lvl8pPr marL="3351213" indent="-23177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8pPr>
            <a:lvl9pPr marL="3808413" indent="-23177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kern="0" dirty="0">
                <a:solidFill>
                  <a:srgbClr val="323232"/>
                </a:solidFill>
                <a:latin typeface="Arial"/>
              </a:rPr>
              <a:t>This presentation seeks to examine the real world practicality of integrating Scanning LiDAR into a ‘</a:t>
            </a:r>
            <a:r>
              <a:rPr lang="en-GB" b="1" kern="0" dirty="0">
                <a:solidFill>
                  <a:srgbClr val="00B0F0"/>
                </a:solidFill>
                <a:latin typeface="Arial"/>
              </a:rPr>
              <a:t>bankable</a:t>
            </a:r>
            <a:r>
              <a:rPr lang="en-GB" kern="0" dirty="0">
                <a:solidFill>
                  <a:srgbClr val="323232"/>
                </a:solidFill>
                <a:latin typeface="Arial"/>
              </a:rPr>
              <a:t>’ wind resource assessment measurement campaign, based on the OWA Dublin Bay Scanning LiDAR Pilot Project.</a:t>
            </a:r>
            <a:endParaRPr lang="en-GB" kern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E3A28A-5DE3-492C-9824-543CEA54DD2B}"/>
              </a:ext>
            </a:extLst>
          </p:cNvPr>
          <p:cNvSpPr/>
          <p:nvPr/>
        </p:nvSpPr>
        <p:spPr>
          <a:xfrm>
            <a:off x="7657825" y="2722104"/>
            <a:ext cx="941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i="1" dirty="0">
                <a:solidFill>
                  <a:srgbClr val="F37421"/>
                </a:solidFill>
                <a:latin typeface="Arial"/>
              </a:rPr>
              <a:t>↑</a:t>
            </a:r>
            <a:r>
              <a:rPr lang="en-GB" b="1" i="1" dirty="0">
                <a:solidFill>
                  <a:srgbClr val="F37421"/>
                </a:solidFill>
                <a:latin typeface="Arial"/>
              </a:rPr>
              <a:t>MWh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F9DD2E-0285-4C94-B76E-59AEAF24CBE4}"/>
              </a:ext>
            </a:extLst>
          </p:cNvPr>
          <p:cNvSpPr/>
          <p:nvPr/>
        </p:nvSpPr>
        <p:spPr>
          <a:xfrm>
            <a:off x="7657825" y="4002997"/>
            <a:ext cx="11336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37421"/>
                </a:solidFill>
                <a:latin typeface="Arial"/>
              </a:rPr>
              <a:t>↓</a:t>
            </a:r>
            <a:r>
              <a:rPr lang="en-GB" b="1" i="1" dirty="0">
                <a:solidFill>
                  <a:srgbClr val="F37421"/>
                </a:solidFill>
                <a:latin typeface="Arial"/>
              </a:rPr>
              <a:t>€/MWh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27657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429626"/>
            <a:ext cx="7157269" cy="323850"/>
          </a:xfrm>
        </p:spPr>
        <p:txBody>
          <a:bodyPr/>
          <a:lstStyle/>
          <a:p>
            <a:r>
              <a:rPr lang="en-GB" dirty="0"/>
              <a:t>Access/Installation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D08E40-DEB5-44B7-9C2D-7AF5AC73D472}"/>
              </a:ext>
            </a:extLst>
          </p:cNvPr>
          <p:cNvSpPr/>
          <p:nvPr/>
        </p:nvSpPr>
        <p:spPr>
          <a:xfrm>
            <a:off x="525594" y="1088113"/>
            <a:ext cx="76223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latin typeface="TrebuchetMS"/>
              </a:rPr>
              <a:t>Access for installation is a key consideration.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rebuchet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TrebuchetMS"/>
              </a:rPr>
              <a:t>Device Weights</a:t>
            </a:r>
            <a:r>
              <a:rPr lang="en-GB" dirty="0">
                <a:latin typeface="TrebuchetMS"/>
              </a:rPr>
              <a:t>: 250kg for the </a:t>
            </a:r>
            <a:r>
              <a:rPr lang="en-GB" dirty="0" err="1">
                <a:latin typeface="TrebuchetMS"/>
              </a:rPr>
              <a:t>Windcube</a:t>
            </a:r>
            <a:r>
              <a:rPr lang="en-GB" dirty="0">
                <a:latin typeface="TrebuchetMS"/>
              </a:rPr>
              <a:t> 400S, &gt;2000kg for the </a:t>
            </a:r>
            <a:r>
              <a:rPr lang="en-GB" dirty="0" err="1">
                <a:latin typeface="TrebuchetMS"/>
              </a:rPr>
              <a:t>WindTracer</a:t>
            </a:r>
            <a:r>
              <a:rPr lang="en-GB" dirty="0">
                <a:latin typeface="TrebuchetMS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rebuchet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Additionally, the </a:t>
            </a:r>
            <a:r>
              <a:rPr lang="en-GB" dirty="0" err="1"/>
              <a:t>WindTracer</a:t>
            </a:r>
            <a:r>
              <a:rPr lang="en-GB" dirty="0"/>
              <a:t> requires its optical components to be assembled onsite (which themselves are too heavy to be lifted by hand) which creates additional difficulties.</a:t>
            </a:r>
            <a:endParaRPr lang="en-GB" dirty="0">
              <a:latin typeface="Trebuchet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6DE14A-58FE-4538-A51F-DB4F019AF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683" y="3487857"/>
            <a:ext cx="4265702" cy="31159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B95AB23-7279-48E4-A2F1-C54488EBB3A1}"/>
              </a:ext>
            </a:extLst>
          </p:cNvPr>
          <p:cNvSpPr/>
          <p:nvPr/>
        </p:nvSpPr>
        <p:spPr>
          <a:xfrm>
            <a:off x="512415" y="3278900"/>
            <a:ext cx="379520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TrebuchetMS,Bold"/>
              </a:rPr>
              <a:t>Installation Options: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latin typeface="TrebuchetMS,Bold"/>
            </a:endParaRPr>
          </a:p>
          <a:p>
            <a:pPr lvl="1"/>
            <a:r>
              <a:rPr lang="en-GB" b="1" dirty="0">
                <a:latin typeface="TrebuchetMS,Bold"/>
              </a:rPr>
              <a:t>Tele-handler: </a:t>
            </a:r>
            <a:r>
              <a:rPr lang="en-GB" dirty="0">
                <a:latin typeface="TrebuchetMS,Bold"/>
              </a:rPr>
              <a:t>simple and cheap option, though still considered a lifting operation under UK regulations (LOLER) i.e. requires lifting plan.</a:t>
            </a:r>
          </a:p>
          <a:p>
            <a:pPr lvl="1"/>
            <a:endParaRPr lang="en-GB" dirty="0">
              <a:latin typeface="TrebuchetMS,Bold"/>
            </a:endParaRPr>
          </a:p>
          <a:p>
            <a:pPr lvl="1"/>
            <a:r>
              <a:rPr lang="en-GB" dirty="0">
                <a:latin typeface="TrebuchetMS,Bold"/>
              </a:rPr>
              <a:t>A full survey of the full access route was necessary by an experienced operative</a:t>
            </a:r>
          </a:p>
        </p:txBody>
      </p:sp>
    </p:spTree>
    <p:extLst>
      <p:ext uri="{BB962C8B-B14F-4D97-AF65-F5344CB8AC3E}">
        <p14:creationId xmlns:p14="http://schemas.microsoft.com/office/powerpoint/2010/main" val="331440600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429626"/>
            <a:ext cx="7157269" cy="323850"/>
          </a:xfrm>
        </p:spPr>
        <p:txBody>
          <a:bodyPr/>
          <a:lstStyle/>
          <a:p>
            <a:r>
              <a:rPr lang="en-GB" dirty="0"/>
              <a:t>Access/Installation</a:t>
            </a:r>
          </a:p>
        </p:txBody>
      </p:sp>
      <p:pic>
        <p:nvPicPr>
          <p:cNvPr id="5" name="Picture 4" descr="lifting op at east pier (8).jpg">
            <a:extLst>
              <a:ext uri="{FF2B5EF4-FFF2-40B4-BE49-F238E27FC236}">
                <a16:creationId xmlns:a16="http://schemas.microsoft.com/office/drawing/2014/main" id="{86973AD7-F5BD-454B-AD6E-7926F2482F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16726"/>
          <a:stretch/>
        </p:blipFill>
        <p:spPr>
          <a:xfrm>
            <a:off x="5218717" y="3362866"/>
            <a:ext cx="3031480" cy="33659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D08E40-DEB5-44B7-9C2D-7AF5AC73D472}"/>
              </a:ext>
            </a:extLst>
          </p:cNvPr>
          <p:cNvSpPr/>
          <p:nvPr/>
        </p:nvSpPr>
        <p:spPr>
          <a:xfrm>
            <a:off x="525594" y="1088113"/>
            <a:ext cx="76223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latin typeface="TrebuchetMS"/>
              </a:rPr>
              <a:t>Access for installation is a key consideration.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rebuchet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TrebuchetMS"/>
              </a:rPr>
              <a:t>Device Weights</a:t>
            </a:r>
            <a:r>
              <a:rPr lang="en-GB" dirty="0">
                <a:latin typeface="TrebuchetMS"/>
              </a:rPr>
              <a:t>: 250kg for the </a:t>
            </a:r>
            <a:r>
              <a:rPr lang="en-GB" dirty="0" err="1">
                <a:latin typeface="TrebuchetMS"/>
              </a:rPr>
              <a:t>Windcube</a:t>
            </a:r>
            <a:r>
              <a:rPr lang="en-GB" dirty="0">
                <a:latin typeface="TrebuchetMS"/>
              </a:rPr>
              <a:t> 400S, &gt;2000kg for the </a:t>
            </a:r>
            <a:r>
              <a:rPr lang="en-GB" dirty="0" err="1">
                <a:latin typeface="TrebuchetMS"/>
              </a:rPr>
              <a:t>WindTracer</a:t>
            </a:r>
            <a:r>
              <a:rPr lang="en-GB" dirty="0">
                <a:latin typeface="TrebuchetMS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rebuchet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Additionally, the </a:t>
            </a:r>
            <a:r>
              <a:rPr lang="en-GB" dirty="0" err="1"/>
              <a:t>WindTracer</a:t>
            </a:r>
            <a:r>
              <a:rPr lang="en-GB" dirty="0"/>
              <a:t> requires its optical components to be assembled onsite (which themselves are too heavy to be lifted by hand) which creates additional difficulties.</a:t>
            </a:r>
            <a:endParaRPr lang="en-GB" dirty="0">
              <a:latin typeface="Trebuchet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95AB23-7279-48E4-A2F1-C54488EBB3A1}"/>
              </a:ext>
            </a:extLst>
          </p:cNvPr>
          <p:cNvSpPr/>
          <p:nvPr/>
        </p:nvSpPr>
        <p:spPr>
          <a:xfrm>
            <a:off x="512415" y="3278900"/>
            <a:ext cx="37952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TrebuchetMS,Bold"/>
              </a:rPr>
              <a:t>Installation Options: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latin typeface="TrebuchetMS,Bold"/>
            </a:endParaRPr>
          </a:p>
          <a:p>
            <a:pPr lvl="1"/>
            <a:r>
              <a:rPr lang="en-GB" b="1" dirty="0">
                <a:latin typeface="TrebuchetMS,Bold"/>
              </a:rPr>
              <a:t>Crane: </a:t>
            </a:r>
            <a:r>
              <a:rPr lang="en-GB" dirty="0">
                <a:latin typeface="TrebuchetMS,Bold"/>
              </a:rPr>
              <a:t>required to lift the </a:t>
            </a:r>
            <a:r>
              <a:rPr lang="en-GB" dirty="0" err="1">
                <a:latin typeface="TrebuchetMS,Bold"/>
              </a:rPr>
              <a:t>LiDARs</a:t>
            </a:r>
            <a:r>
              <a:rPr lang="en-GB" dirty="0">
                <a:latin typeface="TrebuchetMS,Bold"/>
              </a:rPr>
              <a:t> over a wall or onto a structure.</a:t>
            </a:r>
          </a:p>
          <a:p>
            <a:pPr lvl="1"/>
            <a:endParaRPr lang="en-GB" dirty="0">
              <a:latin typeface="TrebuchetMS,Bold"/>
            </a:endParaRPr>
          </a:p>
          <a:p>
            <a:pPr lvl="1"/>
            <a:r>
              <a:rPr lang="en-GB" dirty="0">
                <a:latin typeface="TrebuchetMS,Bold"/>
              </a:rPr>
              <a:t>A full survey of the crate route by an experienced operative.</a:t>
            </a:r>
          </a:p>
          <a:p>
            <a:pPr lvl="1"/>
            <a:endParaRPr lang="en-GB" dirty="0">
              <a:latin typeface="TrebuchetMS,Bold"/>
            </a:endParaRPr>
          </a:p>
          <a:p>
            <a:pPr lvl="1"/>
            <a:r>
              <a:rPr lang="en-GB" dirty="0">
                <a:latin typeface="TrebuchetMS,Bold"/>
              </a:rPr>
              <a:t>Cranes increase costs associated with any installation, and have much tighter weather limits than tele-handler operations.</a:t>
            </a:r>
          </a:p>
        </p:txBody>
      </p:sp>
    </p:spTree>
    <p:extLst>
      <p:ext uri="{BB962C8B-B14F-4D97-AF65-F5344CB8AC3E}">
        <p14:creationId xmlns:p14="http://schemas.microsoft.com/office/powerpoint/2010/main" val="110354070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429626"/>
            <a:ext cx="7157269" cy="323850"/>
          </a:xfrm>
        </p:spPr>
        <p:txBody>
          <a:bodyPr/>
          <a:lstStyle/>
          <a:p>
            <a:r>
              <a:rPr lang="en-GB" dirty="0"/>
              <a:t>Access/Installation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D08E40-DEB5-44B7-9C2D-7AF5AC73D472}"/>
              </a:ext>
            </a:extLst>
          </p:cNvPr>
          <p:cNvSpPr/>
          <p:nvPr/>
        </p:nvSpPr>
        <p:spPr>
          <a:xfrm>
            <a:off x="512415" y="1047224"/>
            <a:ext cx="76223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latin typeface="TrebuchetMS"/>
              </a:rPr>
              <a:t>Access for installation is a key consideration.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rebuchet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TrebuchetMS"/>
              </a:rPr>
              <a:t>Device Weights</a:t>
            </a:r>
            <a:r>
              <a:rPr lang="en-GB" dirty="0">
                <a:latin typeface="TrebuchetMS"/>
              </a:rPr>
              <a:t>: 250kg for the </a:t>
            </a:r>
            <a:r>
              <a:rPr lang="en-GB" dirty="0" err="1">
                <a:latin typeface="TrebuchetMS"/>
              </a:rPr>
              <a:t>Windcube</a:t>
            </a:r>
            <a:r>
              <a:rPr lang="en-GB" dirty="0">
                <a:latin typeface="TrebuchetMS"/>
              </a:rPr>
              <a:t> 400S, &gt;2000kg for the </a:t>
            </a:r>
            <a:r>
              <a:rPr lang="en-GB" dirty="0" err="1">
                <a:latin typeface="TrebuchetMS"/>
              </a:rPr>
              <a:t>WindTracer</a:t>
            </a:r>
            <a:r>
              <a:rPr lang="en-GB" dirty="0">
                <a:latin typeface="TrebuchetMS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rebuchet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Additionally, the </a:t>
            </a:r>
            <a:r>
              <a:rPr lang="en-GB" dirty="0" err="1"/>
              <a:t>WindTracer</a:t>
            </a:r>
            <a:r>
              <a:rPr lang="en-GB" dirty="0"/>
              <a:t> requires its optical components to be assembled onsite (which themselves are too heavy to be lifted by hand) which creates additional difficulties.</a:t>
            </a:r>
            <a:endParaRPr lang="en-GB" dirty="0">
              <a:latin typeface="Trebuchet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95AB23-7279-48E4-A2F1-C54488EBB3A1}"/>
              </a:ext>
            </a:extLst>
          </p:cNvPr>
          <p:cNvSpPr/>
          <p:nvPr/>
        </p:nvSpPr>
        <p:spPr>
          <a:xfrm>
            <a:off x="512415" y="3278899"/>
            <a:ext cx="41480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TrebuchetMS,Bold"/>
              </a:rPr>
              <a:t>Installation Options: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latin typeface="TrebuchetMS,Bold"/>
            </a:endParaRPr>
          </a:p>
          <a:p>
            <a:pPr lvl="1"/>
            <a:r>
              <a:rPr lang="en-GB" b="1" dirty="0">
                <a:latin typeface="TrebuchetMS,Bold"/>
              </a:rPr>
              <a:t>Helicopter:  </a:t>
            </a:r>
            <a:r>
              <a:rPr lang="en-GB" dirty="0">
                <a:latin typeface="TrebuchetMS,Bold"/>
              </a:rPr>
              <a:t>most expensive option and had the tightest weather limits on wind speed and direction</a:t>
            </a:r>
          </a:p>
          <a:p>
            <a:pPr lvl="1"/>
            <a:endParaRPr lang="en-GB" dirty="0">
              <a:latin typeface="TrebuchetMS,Bold"/>
            </a:endParaRPr>
          </a:p>
          <a:p>
            <a:pPr lvl="1"/>
            <a:r>
              <a:rPr lang="en-GB" dirty="0">
                <a:latin typeface="TrebuchetMS,Bold"/>
              </a:rPr>
              <a:t>Feasible for most sites for </a:t>
            </a:r>
            <a:r>
              <a:rPr lang="en-GB" dirty="0" err="1">
                <a:latin typeface="TrebuchetMS,Bold"/>
              </a:rPr>
              <a:t>WindCude</a:t>
            </a:r>
            <a:endParaRPr lang="en-GB" dirty="0">
              <a:latin typeface="TrebuchetMS,Bold"/>
            </a:endParaRPr>
          </a:p>
          <a:p>
            <a:endParaRPr lang="en-GB" dirty="0">
              <a:latin typeface="TrebuchetMS,Bold"/>
            </a:endParaRPr>
          </a:p>
          <a:p>
            <a:pPr lvl="1"/>
            <a:r>
              <a:rPr lang="en-GB" dirty="0">
                <a:latin typeface="TrebuchetMS,Bold"/>
              </a:rPr>
              <a:t>The upper lifting limit of most non-military helicopters is significantly less than the weight of the </a:t>
            </a:r>
            <a:r>
              <a:rPr lang="en-GB" dirty="0" err="1">
                <a:latin typeface="TrebuchetMS,Bold"/>
              </a:rPr>
              <a:t>WindTracer</a:t>
            </a:r>
            <a:r>
              <a:rPr lang="en-GB" dirty="0">
                <a:latin typeface="TrebuchetMS,Bold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3CF164-E49A-4F1A-912A-7317A4E76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3036" t="3846" r="11760"/>
          <a:stretch>
            <a:fillRect/>
          </a:stretch>
        </p:blipFill>
        <p:spPr bwMode="auto">
          <a:xfrm>
            <a:off x="4820033" y="3518849"/>
            <a:ext cx="3868022" cy="293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407434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87580-7741-4B5B-83DA-A5739BBBE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Power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EB5EE-7993-44FE-804B-C14464763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869007"/>
            <a:ext cx="8078788" cy="4613275"/>
          </a:xfrm>
        </p:spPr>
        <p:txBody>
          <a:bodyPr/>
          <a:lstStyle/>
          <a:p>
            <a:r>
              <a:rPr lang="en-GB" sz="1600" dirty="0">
                <a:solidFill>
                  <a:srgbClr val="00B0F0"/>
                </a:solidFill>
              </a:rPr>
              <a:t>Wind Cube 400S</a:t>
            </a:r>
            <a:r>
              <a:rPr lang="en-GB" dirty="0"/>
              <a:t>: 500W-1,600W 	</a:t>
            </a:r>
          </a:p>
          <a:p>
            <a:endParaRPr lang="en-GB" dirty="0"/>
          </a:p>
          <a:p>
            <a:r>
              <a:rPr lang="en-GB" sz="1600" dirty="0">
                <a:solidFill>
                  <a:srgbClr val="00B0F0"/>
                </a:solidFill>
              </a:rPr>
              <a:t>Wind Tracer</a:t>
            </a:r>
            <a:r>
              <a:rPr lang="en-GB" dirty="0"/>
              <a:t>: 12kW (specific peak), but observed peak </a:t>
            </a:r>
            <a:r>
              <a:rPr lang="en-GB" dirty="0">
                <a:latin typeface="Matura MT Script Capitals" panose="03020802060602070202" pitchFamily="66" charset="0"/>
              </a:rPr>
              <a:t>~</a:t>
            </a:r>
            <a:r>
              <a:rPr lang="en-GB" dirty="0"/>
              <a:t>4kW (may be weather dependent as air conditioning is large contributor to load)</a:t>
            </a:r>
          </a:p>
          <a:p>
            <a:endParaRPr lang="en-GB" dirty="0"/>
          </a:p>
          <a:p>
            <a:r>
              <a:rPr lang="en-GB" dirty="0"/>
              <a:t>Fixed Power Supply:</a:t>
            </a:r>
          </a:p>
          <a:p>
            <a:pPr lvl="1"/>
            <a:r>
              <a:rPr lang="en-GB" dirty="0">
                <a:solidFill>
                  <a:srgbClr val="00B0F0"/>
                </a:solidFill>
              </a:rPr>
              <a:t>Wind Cube</a:t>
            </a:r>
            <a:r>
              <a:rPr lang="en-GB" dirty="0"/>
              <a:t>: can be connected using a standard 13A domestic socket.</a:t>
            </a:r>
          </a:p>
          <a:p>
            <a:pPr lvl="1"/>
            <a:r>
              <a:rPr lang="en-GB" dirty="0">
                <a:solidFill>
                  <a:srgbClr val="00B0F0"/>
                </a:solidFill>
              </a:rPr>
              <a:t>Wind Tracer</a:t>
            </a:r>
            <a:r>
              <a:rPr lang="en-GB" dirty="0"/>
              <a:t>: requires a 50A connection, resulting in a trained electrician being required to install the connection points.</a:t>
            </a:r>
          </a:p>
          <a:p>
            <a:pPr lvl="1"/>
            <a:endParaRPr lang="en-GB" dirty="0"/>
          </a:p>
          <a:p>
            <a:r>
              <a:rPr lang="en-GB" dirty="0"/>
              <a:t>Remote Power Supply:</a:t>
            </a:r>
          </a:p>
          <a:p>
            <a:pPr lvl="1"/>
            <a:endParaRPr lang="en-GB" sz="800" dirty="0"/>
          </a:p>
          <a:p>
            <a:pPr lvl="1"/>
            <a:r>
              <a:rPr lang="en-GB" dirty="0"/>
              <a:t>Dublin Bay devices required a diesel power supply (power requirement too large for other options e.g. fuel cell, battery &amp; solar panels).</a:t>
            </a:r>
          </a:p>
          <a:p>
            <a:pPr lvl="1"/>
            <a:r>
              <a:rPr lang="en-GB" dirty="0"/>
              <a:t>Refuelling visits required approx. every 3 weeks.</a:t>
            </a:r>
          </a:p>
          <a:p>
            <a:pPr lvl="1"/>
            <a:r>
              <a:rPr lang="en-GB" dirty="0"/>
              <a:t>Consideration needs to be given to potential environmental impacts of storing large amounts of fuel.</a:t>
            </a:r>
          </a:p>
          <a:p>
            <a:pPr lvl="1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DBC529-95F1-4C20-9D10-D6F38B33DB77}"/>
              </a:ext>
            </a:extLst>
          </p:cNvPr>
          <p:cNvSpPr/>
          <p:nvPr/>
        </p:nvSpPr>
        <p:spPr>
          <a:xfrm>
            <a:off x="1406882" y="5961603"/>
            <a:ext cx="6330235" cy="76664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Remote Power Supply was only major source of device downtime at Dublin Bay. Important to get right!</a:t>
            </a:r>
          </a:p>
        </p:txBody>
      </p:sp>
    </p:spTree>
    <p:extLst>
      <p:ext uri="{BB962C8B-B14F-4D97-AF65-F5344CB8AC3E}">
        <p14:creationId xmlns:p14="http://schemas.microsoft.com/office/powerpoint/2010/main" val="468328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50418-CDC8-45F4-8228-4AED39CC6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Power</a:t>
            </a:r>
          </a:p>
        </p:txBody>
      </p:sp>
      <p:pic>
        <p:nvPicPr>
          <p:cNvPr id="4" name="Picture 3" descr="installed kit at east pier (1).jpg">
            <a:extLst>
              <a:ext uri="{FF2B5EF4-FFF2-40B4-BE49-F238E27FC236}">
                <a16:creationId xmlns:a16="http://schemas.microsoft.com/office/drawing/2014/main" id="{61C27AAB-C7BD-468D-B1FE-B3FCD961FAE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1656" y="1383072"/>
            <a:ext cx="6026390" cy="45197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6B5E6AF-B43C-47CA-AB00-5516A342A8C8}"/>
              </a:ext>
            </a:extLst>
          </p:cNvPr>
          <p:cNvSpPr/>
          <p:nvPr/>
        </p:nvSpPr>
        <p:spPr>
          <a:xfrm>
            <a:off x="1268361" y="5926821"/>
            <a:ext cx="6272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dirty="0" err="1"/>
              <a:t>WindTracer</a:t>
            </a:r>
            <a:r>
              <a:rPr lang="en-GB" dirty="0"/>
              <a:t> and Diesel Power Supply at East Pier</a:t>
            </a:r>
          </a:p>
        </p:txBody>
      </p:sp>
    </p:spTree>
    <p:extLst>
      <p:ext uri="{BB962C8B-B14F-4D97-AF65-F5344CB8AC3E}">
        <p14:creationId xmlns:p14="http://schemas.microsoft.com/office/powerpoint/2010/main" val="381260447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07B9D43-F1C0-40F7-AA9F-D7420BEFFAA8}"/>
              </a:ext>
            </a:extLst>
          </p:cNvPr>
          <p:cNvCxnSpPr>
            <a:cxnSpLocks/>
          </p:cNvCxnSpPr>
          <p:nvPr/>
        </p:nvCxnSpPr>
        <p:spPr>
          <a:xfrm flipV="1">
            <a:off x="1627237" y="3395522"/>
            <a:ext cx="4960375" cy="2070961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Beam Alignment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9022ED-F572-4491-9DD3-AED53032E486}"/>
              </a:ext>
            </a:extLst>
          </p:cNvPr>
          <p:cNvCxnSpPr>
            <a:cxnSpLocks/>
          </p:cNvCxnSpPr>
          <p:nvPr/>
        </p:nvCxnSpPr>
        <p:spPr>
          <a:xfrm>
            <a:off x="658761" y="5732209"/>
            <a:ext cx="7688826" cy="0"/>
          </a:xfrm>
          <a:prstGeom prst="line">
            <a:avLst/>
          </a:prstGeom>
          <a:ln w="28575">
            <a:solidFill>
              <a:srgbClr val="F374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41E74C0-F9CC-43C9-BCAA-12F5508ADEB0}"/>
              </a:ext>
            </a:extLst>
          </p:cNvPr>
          <p:cNvSpPr/>
          <p:nvPr/>
        </p:nvSpPr>
        <p:spPr>
          <a:xfrm>
            <a:off x="1302775" y="5466483"/>
            <a:ext cx="294967" cy="265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05CC283-ED74-41F4-A02C-1ED974B93DDB}"/>
              </a:ext>
            </a:extLst>
          </p:cNvPr>
          <p:cNvCxnSpPr>
            <a:cxnSpLocks/>
          </p:cNvCxnSpPr>
          <p:nvPr/>
        </p:nvCxnSpPr>
        <p:spPr>
          <a:xfrm flipV="1">
            <a:off x="1627238" y="3392131"/>
            <a:ext cx="4960375" cy="207096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4951924-7D40-4F03-88EF-4F34204EB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134476"/>
            <a:ext cx="8078788" cy="4613275"/>
          </a:xfrm>
        </p:spPr>
        <p:txBody>
          <a:bodyPr/>
          <a:lstStyle/>
          <a:p>
            <a:r>
              <a:rPr lang="en-GB" dirty="0"/>
              <a:t>Alignment checks required to ensure beams are located where they are supposed to be.</a:t>
            </a:r>
          </a:p>
          <a:p>
            <a:endParaRPr lang="en-GB" dirty="0"/>
          </a:p>
          <a:p>
            <a:r>
              <a:rPr lang="en-GB" dirty="0"/>
              <a:t>Device requires levelling at installation (and to stay level for campaign).</a:t>
            </a:r>
          </a:p>
          <a:p>
            <a:endParaRPr lang="en-GB" dirty="0"/>
          </a:p>
          <a:p>
            <a:r>
              <a:rPr lang="en-GB" dirty="0"/>
              <a:t>Regular hard target checks within LiDAR duty cycle.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220D1C-0714-4B75-ABE6-D83B008C954F}"/>
              </a:ext>
            </a:extLst>
          </p:cNvPr>
          <p:cNvSpPr/>
          <p:nvPr/>
        </p:nvSpPr>
        <p:spPr>
          <a:xfrm rot="363956">
            <a:off x="1319056" y="5457361"/>
            <a:ext cx="294967" cy="265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87F2545-4279-4CC9-AFAF-554A22B1574E}"/>
              </a:ext>
            </a:extLst>
          </p:cNvPr>
          <p:cNvCxnSpPr>
            <a:cxnSpLocks/>
          </p:cNvCxnSpPr>
          <p:nvPr/>
        </p:nvCxnSpPr>
        <p:spPr>
          <a:xfrm flipV="1">
            <a:off x="1627238" y="3913063"/>
            <a:ext cx="4960374" cy="154182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30C5C1A-28FE-4A22-A063-330F2AF49B93}"/>
              </a:ext>
            </a:extLst>
          </p:cNvPr>
          <p:cNvCxnSpPr>
            <a:cxnSpLocks/>
          </p:cNvCxnSpPr>
          <p:nvPr/>
        </p:nvCxnSpPr>
        <p:spPr>
          <a:xfrm>
            <a:off x="6587613" y="3392131"/>
            <a:ext cx="0" cy="520932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87A830E-5FC6-48F3-AE03-C384341D7847}"/>
              </a:ext>
            </a:extLst>
          </p:cNvPr>
          <p:cNvSpPr txBox="1"/>
          <p:nvPr/>
        </p:nvSpPr>
        <p:spPr>
          <a:xfrm>
            <a:off x="6631858" y="3052432"/>
            <a:ext cx="2433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Elevation error, related to distance (x) and levelling angle error.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3D45C31-6BCD-4D56-8003-391DACBFCC7A}"/>
              </a:ext>
            </a:extLst>
          </p:cNvPr>
          <p:cNvCxnSpPr>
            <a:cxnSpLocks/>
          </p:cNvCxnSpPr>
          <p:nvPr/>
        </p:nvCxnSpPr>
        <p:spPr>
          <a:xfrm>
            <a:off x="1474839" y="5928853"/>
            <a:ext cx="5240593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8B0FF98-FC0D-43D4-94D1-D0DB1C2371B9}"/>
              </a:ext>
            </a:extLst>
          </p:cNvPr>
          <p:cNvSpPr txBox="1"/>
          <p:nvPr/>
        </p:nvSpPr>
        <p:spPr>
          <a:xfrm>
            <a:off x="3495367" y="5948691"/>
            <a:ext cx="1199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4320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Beam Alignment &gt; Hard Targets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Hard targets used (Kish lighthouse, Poolbeg towers) to calibrate and verify beam pointing accuracy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31028"/>
            <a:ext cx="3349024" cy="257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r="16699"/>
          <a:stretch>
            <a:fillRect/>
          </a:stretch>
        </p:blipFill>
        <p:spPr bwMode="auto">
          <a:xfrm>
            <a:off x="4499992" y="2931028"/>
            <a:ext cx="388843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749086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/>
          <p:nvPr/>
        </p:nvPicPr>
        <p:blipFill rotWithShape="1">
          <a:blip r:embed="rId2" cstate="print"/>
          <a:srcRect t="5473" r="5820"/>
          <a:stretch/>
        </p:blipFill>
        <p:spPr bwMode="auto">
          <a:xfrm>
            <a:off x="290286" y="2644264"/>
            <a:ext cx="4777724" cy="3456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7"/>
          <p:cNvPicPr/>
          <p:nvPr/>
        </p:nvPicPr>
        <p:blipFill rotWithShape="1">
          <a:blip r:embed="rId3" cstate="print"/>
          <a:srcRect t="5190"/>
          <a:stretch/>
        </p:blipFill>
        <p:spPr bwMode="auto">
          <a:xfrm>
            <a:off x="5059847" y="2207759"/>
            <a:ext cx="3822891" cy="38936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Beam Alignment &gt; Hard Targets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Hard targets used (Kish lighthouse, Poolbeg towers) to calibrate and verify beam pointing accuracy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5143" y="6433921"/>
            <a:ext cx="4557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C437"/>
              </a:buClr>
              <a:buSzPct val="125000"/>
              <a:tabLst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2A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Pictures courtesy of Leosphere</a:t>
            </a:r>
          </a:p>
        </p:txBody>
      </p:sp>
    </p:spTree>
    <p:extLst>
      <p:ext uri="{BB962C8B-B14F-4D97-AF65-F5344CB8AC3E}">
        <p14:creationId xmlns:p14="http://schemas.microsoft.com/office/powerpoint/2010/main" val="290845281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87580-7741-4B5B-83DA-A5739BBBE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EB5EE-7993-44FE-804B-C14464763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Security of the deployment site is also an important consideration, so sites with </a:t>
            </a:r>
            <a:r>
              <a:rPr lang="en-GB" b="1" dirty="0">
                <a:solidFill>
                  <a:srgbClr val="00B0F0"/>
                </a:solidFill>
              </a:rPr>
              <a:t>locked gates </a:t>
            </a:r>
            <a:r>
              <a:rPr lang="en-GB" dirty="0"/>
              <a:t>or other means of preventing public access to the </a:t>
            </a:r>
            <a:r>
              <a:rPr lang="en-GB" dirty="0" err="1"/>
              <a:t>LiDARs</a:t>
            </a:r>
            <a:r>
              <a:rPr lang="en-GB" dirty="0"/>
              <a:t> are necessary.</a:t>
            </a:r>
          </a:p>
          <a:p>
            <a:endParaRPr lang="en-GB" dirty="0"/>
          </a:p>
          <a:p>
            <a:r>
              <a:rPr lang="en-GB" dirty="0"/>
              <a:t>Another consideration is </a:t>
            </a:r>
            <a:r>
              <a:rPr lang="en-GB" b="1" dirty="0">
                <a:solidFill>
                  <a:srgbClr val="00B0F0"/>
                </a:solidFill>
              </a:rPr>
              <a:t>laser safety</a:t>
            </a:r>
            <a:r>
              <a:rPr lang="en-GB" dirty="0"/>
              <a:t>. Given the </a:t>
            </a:r>
            <a:r>
              <a:rPr lang="en-GB" dirty="0" err="1"/>
              <a:t>LiDARs</a:t>
            </a:r>
            <a:r>
              <a:rPr lang="en-GB" dirty="0"/>
              <a:t> are classified as Class 1M they are safe unless magnifying equipment such as a telescope is used.</a:t>
            </a:r>
          </a:p>
          <a:p>
            <a:endParaRPr lang="en-GB" dirty="0"/>
          </a:p>
          <a:p>
            <a:pPr lvl="1"/>
            <a:r>
              <a:rPr lang="en-GB" dirty="0"/>
              <a:t>A risk assessment of the deployment location should be conducted to answer the question of: “Is there any location that will be covered by the beams for a planned scan pattern, where a member of the public could set up and look directly into the LiDAR laser scanner with a magnifying device?”</a:t>
            </a:r>
          </a:p>
          <a:p>
            <a:endParaRPr lang="en-GB" dirty="0"/>
          </a:p>
          <a:p>
            <a:pPr lvl="1"/>
            <a:r>
              <a:rPr lang="en-GB" dirty="0"/>
              <a:t>If there is such a location the </a:t>
            </a:r>
            <a:r>
              <a:rPr lang="en-GB" dirty="0" err="1"/>
              <a:t>WindTracer</a:t>
            </a:r>
            <a:r>
              <a:rPr lang="en-GB" dirty="0"/>
              <a:t> can be programmed to shut its laser emitter for certain parts of the scan but measurements are not then possible.</a:t>
            </a:r>
          </a:p>
        </p:txBody>
      </p:sp>
    </p:spTree>
    <p:extLst>
      <p:ext uri="{BB962C8B-B14F-4D97-AF65-F5344CB8AC3E}">
        <p14:creationId xmlns:p14="http://schemas.microsoft.com/office/powerpoint/2010/main" val="132109692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429626"/>
            <a:ext cx="7157269" cy="323850"/>
          </a:xfrm>
        </p:spPr>
        <p:txBody>
          <a:bodyPr/>
          <a:lstStyle/>
          <a:p>
            <a:r>
              <a:rPr lang="en-GB" dirty="0"/>
              <a:t>Communications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DEB9AE-EF31-4A80-852E-059C98B48720}"/>
              </a:ext>
            </a:extLst>
          </p:cNvPr>
          <p:cNvSpPr txBox="1"/>
          <p:nvPr/>
        </p:nvSpPr>
        <p:spPr>
          <a:xfrm>
            <a:off x="471948" y="1014069"/>
            <a:ext cx="81509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00B0F0"/>
                </a:solidFill>
              </a:rPr>
              <a:t>Windcube</a:t>
            </a:r>
            <a:r>
              <a:rPr lang="en-GB" b="1" dirty="0">
                <a:solidFill>
                  <a:srgbClr val="00B0F0"/>
                </a:solidFill>
              </a:rPr>
              <a:t> 400S</a:t>
            </a:r>
            <a:r>
              <a:rPr lang="en-GB" dirty="0"/>
              <a:t>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</a:t>
            </a:r>
            <a:r>
              <a:rPr lang="en-GB" dirty="0" err="1"/>
              <a:t>Windcube</a:t>
            </a:r>
            <a:r>
              <a:rPr lang="en-GB" dirty="0"/>
              <a:t> 400S device does not have the capability to push data directly through a modem, nor is there a web interface available to view and recover the data (akin to the </a:t>
            </a:r>
            <a:r>
              <a:rPr lang="en-GB" dirty="0" err="1"/>
              <a:t>Windweb</a:t>
            </a:r>
            <a:r>
              <a:rPr lang="en-GB" dirty="0"/>
              <a:t> which is used for the </a:t>
            </a:r>
            <a:r>
              <a:rPr lang="en-GB" dirty="0" err="1"/>
              <a:t>Windcube</a:t>
            </a:r>
            <a:r>
              <a:rPr lang="en-GB" dirty="0"/>
              <a:t> V2).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This results in the requirement to have a computer or laptop onsite with the scanning LiDAR programme running. The data was then recovered by connecting to this onsite laptop, either via a local </a:t>
            </a:r>
            <a:r>
              <a:rPr lang="en-GB" dirty="0" err="1"/>
              <a:t>wifi</a:t>
            </a:r>
            <a:r>
              <a:rPr lang="en-GB" dirty="0"/>
              <a:t> connection (Baily) or a modem operating on a data plan (East Pier). This solution presents obvious security and logistical problems and required several hours of onsite configuration to configure.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On the positive side the daily data upload amounts were manageable on a standard contract.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7292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we mean by bankable?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7" y="1001637"/>
            <a:ext cx="7921625" cy="664827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rial"/>
              </a:rPr>
              <a:t>The term ‘bankable’ is only used loosely to describe when an Energy Yield Assessment with is relied upon to make an investment or lending decision.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1485CF-4E8C-4FA5-9808-157274978C74}"/>
              </a:ext>
            </a:extLst>
          </p:cNvPr>
          <p:cNvSpPr/>
          <p:nvPr/>
        </p:nvSpPr>
        <p:spPr>
          <a:xfrm>
            <a:off x="363792" y="1966506"/>
            <a:ext cx="1966452" cy="91063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Developer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Balance Sheet Finance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7DA82F6-C250-4511-8938-D7730118498C}"/>
              </a:ext>
            </a:extLst>
          </p:cNvPr>
          <p:cNvSpPr/>
          <p:nvPr/>
        </p:nvSpPr>
        <p:spPr>
          <a:xfrm>
            <a:off x="363792" y="4350831"/>
            <a:ext cx="1966452" cy="91063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Equity Investor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A6A6C8A-6DBD-42E1-8C71-B13FE4F2F732}"/>
              </a:ext>
            </a:extLst>
          </p:cNvPr>
          <p:cNvCxnSpPr>
            <a:cxnSpLocks/>
          </p:cNvCxnSpPr>
          <p:nvPr/>
        </p:nvCxnSpPr>
        <p:spPr>
          <a:xfrm flipV="1">
            <a:off x="2503101" y="4350831"/>
            <a:ext cx="627678" cy="3656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078F49DA-DBF1-474A-86B1-ED39A74BA977}"/>
              </a:ext>
            </a:extLst>
          </p:cNvPr>
          <p:cNvSpPr/>
          <p:nvPr/>
        </p:nvSpPr>
        <p:spPr>
          <a:xfrm>
            <a:off x="3303637" y="3969462"/>
            <a:ext cx="1740310" cy="53000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Equity Only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F3D53E8-0302-4DEB-823D-82ED1017F55F}"/>
              </a:ext>
            </a:extLst>
          </p:cNvPr>
          <p:cNvCxnSpPr>
            <a:cxnSpLocks/>
          </p:cNvCxnSpPr>
          <p:nvPr/>
        </p:nvCxnSpPr>
        <p:spPr>
          <a:xfrm>
            <a:off x="2475269" y="4829582"/>
            <a:ext cx="683342" cy="3089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947738C5-8694-4800-BC29-F416A95C9225}"/>
              </a:ext>
            </a:extLst>
          </p:cNvPr>
          <p:cNvSpPr/>
          <p:nvPr/>
        </p:nvSpPr>
        <p:spPr>
          <a:xfrm>
            <a:off x="3303637" y="4930720"/>
            <a:ext cx="1740310" cy="53000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Equity + Debt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FD6F66AC-24C2-40CD-A432-49B716225060}"/>
              </a:ext>
            </a:extLst>
          </p:cNvPr>
          <p:cNvSpPr txBox="1">
            <a:spLocks/>
          </p:cNvSpPr>
          <p:nvPr/>
        </p:nvSpPr>
        <p:spPr bwMode="auto">
          <a:xfrm>
            <a:off x="2503101" y="1904326"/>
            <a:ext cx="6159118" cy="111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24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604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3pPr>
            <a:lvl4pPr marL="1568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197961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5pPr>
            <a:lvl6pPr marL="2436813" indent="-23177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6pPr>
            <a:lvl7pPr marL="2894013" indent="-23177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7pPr>
            <a:lvl8pPr marL="3351213" indent="-23177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8pPr>
            <a:lvl9pPr marL="3808413" indent="-23177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1600" kern="0" dirty="0">
                <a:latin typeface="Arial"/>
              </a:rPr>
              <a:t>A developer decides to build a project using its own financial resources. The energy yield assessment must convince the developers internal investment committee.</a:t>
            </a:r>
            <a:endParaRPr lang="en-GB" sz="1600" kern="0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D6CE5FE1-1EC2-4DAB-A0AC-489EF6CAFBAD}"/>
              </a:ext>
            </a:extLst>
          </p:cNvPr>
          <p:cNvSpPr txBox="1">
            <a:spLocks/>
          </p:cNvSpPr>
          <p:nvPr/>
        </p:nvSpPr>
        <p:spPr bwMode="auto">
          <a:xfrm>
            <a:off x="5113565" y="3602330"/>
            <a:ext cx="3853454" cy="111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24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604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3pPr>
            <a:lvl4pPr marL="1568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197961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5pPr>
            <a:lvl6pPr marL="2436813" indent="-23177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6pPr>
            <a:lvl7pPr marL="2894013" indent="-23177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7pPr>
            <a:lvl8pPr marL="3351213" indent="-23177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8pPr>
            <a:lvl9pPr marL="3808413" indent="-23177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1600" kern="0" dirty="0">
                <a:latin typeface="Arial"/>
              </a:rPr>
              <a:t>An investor decides to invest 100% of the cost of a wind farm. The yield assessment must convince the investor’s investment committee.</a:t>
            </a:r>
            <a:endParaRPr lang="en-GB" sz="1600" kern="0" dirty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A053343D-2FFB-4B54-9343-9662F5668FD6}"/>
              </a:ext>
            </a:extLst>
          </p:cNvPr>
          <p:cNvSpPr txBox="1">
            <a:spLocks/>
          </p:cNvSpPr>
          <p:nvPr/>
        </p:nvSpPr>
        <p:spPr bwMode="auto">
          <a:xfrm>
            <a:off x="5155455" y="4807822"/>
            <a:ext cx="3853454" cy="159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24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604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3pPr>
            <a:lvl4pPr marL="1568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197961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5pPr>
            <a:lvl6pPr marL="2436813" indent="-23177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6pPr>
            <a:lvl7pPr marL="2894013" indent="-23177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7pPr>
            <a:lvl8pPr marL="3351213" indent="-23177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8pPr>
            <a:lvl9pPr marL="3808413" indent="-23177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1600" kern="0" dirty="0">
                <a:latin typeface="Arial"/>
              </a:rPr>
              <a:t>An investor decides invest X% of the cost of a wind farm and borrow the remainder (100% - X) from a bank. The yield assessment must convince both the investors investment committee and the bank’s credit committee.</a:t>
            </a:r>
            <a:endParaRPr lang="en-GB" sz="1600" kern="0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1576EFB-1DA3-443B-B719-D88E69F2CA86}"/>
              </a:ext>
            </a:extLst>
          </p:cNvPr>
          <p:cNvSpPr/>
          <p:nvPr/>
        </p:nvSpPr>
        <p:spPr>
          <a:xfrm>
            <a:off x="2503101" y="1874830"/>
            <a:ext cx="6029711" cy="9106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5A4CEB9-AD10-4066-842D-23ED84CFB6DF}"/>
              </a:ext>
            </a:extLst>
          </p:cNvPr>
          <p:cNvSpPr txBox="1"/>
          <p:nvPr/>
        </p:nvSpPr>
        <p:spPr>
          <a:xfrm>
            <a:off x="2475269" y="2773359"/>
            <a:ext cx="439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Developer decides what’s ‘bankable’.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5FDFD3C-6C5D-43D4-9C32-22692784AD4D}"/>
              </a:ext>
            </a:extLst>
          </p:cNvPr>
          <p:cNvSpPr/>
          <p:nvPr/>
        </p:nvSpPr>
        <p:spPr>
          <a:xfrm>
            <a:off x="5113565" y="3588829"/>
            <a:ext cx="3965733" cy="11141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C7B3EE6-ABD5-47C1-A9C2-B3EEDAB43E39}"/>
              </a:ext>
            </a:extLst>
          </p:cNvPr>
          <p:cNvSpPr txBox="1"/>
          <p:nvPr/>
        </p:nvSpPr>
        <p:spPr>
          <a:xfrm>
            <a:off x="5113566" y="3219497"/>
            <a:ext cx="3895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Investor decides what’s ‘bankable’.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9CCB0F2-3852-4395-873D-584F64BA6CE2}"/>
              </a:ext>
            </a:extLst>
          </p:cNvPr>
          <p:cNvSpPr/>
          <p:nvPr/>
        </p:nvSpPr>
        <p:spPr>
          <a:xfrm>
            <a:off x="5148852" y="4823817"/>
            <a:ext cx="3860057" cy="16045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6719393-BF67-4CE4-B6E1-1FB720D02D12}"/>
              </a:ext>
            </a:extLst>
          </p:cNvPr>
          <p:cNvSpPr txBox="1"/>
          <p:nvPr/>
        </p:nvSpPr>
        <p:spPr>
          <a:xfrm>
            <a:off x="4611326" y="6398877"/>
            <a:ext cx="4557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Investor &amp; bank decides what’s ‘bankable’.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C89C9E3-700D-4355-90AE-837F8D9EBB60}"/>
              </a:ext>
            </a:extLst>
          </p:cNvPr>
          <p:cNvSpPr/>
          <p:nvPr/>
        </p:nvSpPr>
        <p:spPr>
          <a:xfrm>
            <a:off x="226147" y="5673212"/>
            <a:ext cx="4395019" cy="105211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Developers, Investors &amp; Banks may use independent technical advisor(s) to help them determine what’s bankable. Investors &amp; banks (nearly) always do so.</a:t>
            </a:r>
          </a:p>
        </p:txBody>
      </p:sp>
    </p:spTree>
    <p:extLst>
      <p:ext uri="{BB962C8B-B14F-4D97-AF65-F5344CB8AC3E}">
        <p14:creationId xmlns:p14="http://schemas.microsoft.com/office/powerpoint/2010/main" val="18171509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5" grpId="0" animBg="1"/>
      <p:bldP spid="28" grpId="0" animBg="1"/>
      <p:bldP spid="29" grpId="0"/>
      <p:bldP spid="30" grpId="0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429626"/>
            <a:ext cx="7157269" cy="323850"/>
          </a:xfrm>
        </p:spPr>
        <p:txBody>
          <a:bodyPr/>
          <a:lstStyle/>
          <a:p>
            <a:r>
              <a:rPr lang="en-GB" dirty="0"/>
              <a:t>Communications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DEB9AE-EF31-4A80-852E-059C98B48720}"/>
              </a:ext>
            </a:extLst>
          </p:cNvPr>
          <p:cNvSpPr txBox="1"/>
          <p:nvPr/>
        </p:nvSpPr>
        <p:spPr>
          <a:xfrm>
            <a:off x="471948" y="1014069"/>
            <a:ext cx="78953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00B0F0"/>
                </a:solidFill>
              </a:rPr>
              <a:t>WindTracer</a:t>
            </a:r>
            <a:r>
              <a:rPr lang="en-GB" dirty="0"/>
              <a:t>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 the </a:t>
            </a:r>
            <a:r>
              <a:rPr lang="en-GB" dirty="0" err="1"/>
              <a:t>WindTracer</a:t>
            </a:r>
            <a:r>
              <a:rPr lang="en-GB" dirty="0"/>
              <a:t> the principle issue is the OEM approach of uploading all raw data for offsite processing, which results in a daily data volume of approximately 3GB.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As </a:t>
            </a:r>
            <a:r>
              <a:rPr lang="en-GB" dirty="0" err="1"/>
              <a:t>wifi</a:t>
            </a:r>
            <a:r>
              <a:rPr lang="en-GB" dirty="0"/>
              <a:t> was not available at the East Pier site this required a mobile contract to be put in place for a sum of £500/month. RES have recommended to the manufacturer that they explore some onboard processing to allow for the upload volume to be reduced.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On the positive side the </a:t>
            </a:r>
            <a:r>
              <a:rPr lang="en-GB" dirty="0" err="1"/>
              <a:t>WindTracer</a:t>
            </a:r>
            <a:r>
              <a:rPr lang="en-GB" dirty="0"/>
              <a:t> was very easy to connect to via </a:t>
            </a:r>
            <a:r>
              <a:rPr lang="en-GB" dirty="0" err="1"/>
              <a:t>wifi</a:t>
            </a:r>
            <a:r>
              <a:rPr lang="en-GB" dirty="0"/>
              <a:t> or modems. At the East Pier RES provided a router, switch, gateway and used port-forwarding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8462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OWA SL\Radial WS Validation\LMCT_Baily_Scanning_LiDAR vs Kish_Validation_V2\Plots\Average Radial Velocity_All_1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9" y="886391"/>
            <a:ext cx="4126044" cy="309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OWA SL\Validation Results\LMCT_Baily_Scanning_LiDAR vs Kish_Validation_V2\Plots\LMCT Baily SL to Kish_All_15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7" y="3780240"/>
            <a:ext cx="4099578" cy="30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OWA SL\Validation Results\LMCT_Dual Doppler_Scanning_LiDAR vs Kish_Validation_V2\Plots\LMCT Dual Doppler SL to Kish_All_15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08" y="899886"/>
            <a:ext cx="4042728" cy="303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064"/>
            <a:ext cx="6562725" cy="853968"/>
          </a:xfrm>
        </p:spPr>
        <p:txBody>
          <a:bodyPr/>
          <a:lstStyle/>
          <a:p>
            <a:r>
              <a:rPr lang="en-GB" dirty="0"/>
              <a:t>Validation &gt; </a:t>
            </a:r>
            <a:r>
              <a:rPr lang="en-GB" dirty="0" err="1"/>
              <a:t>WindTracer</a:t>
            </a:r>
            <a:r>
              <a:rPr lang="en-GB" dirty="0"/>
              <a:t>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7" y="4149080"/>
            <a:ext cx="4690863" cy="2088232"/>
          </a:xfrm>
        </p:spPr>
        <p:txBody>
          <a:bodyPr/>
          <a:lstStyle/>
          <a:p>
            <a:r>
              <a:rPr lang="en-GB" dirty="0"/>
              <a:t>Radial results: technology works – radial measurements highly precise and accurate</a:t>
            </a:r>
          </a:p>
          <a:p>
            <a:r>
              <a:rPr lang="en-GB" dirty="0"/>
              <a:t>Single LiDAR results: flow inhomogeneity impacts precision and accuracy</a:t>
            </a:r>
          </a:p>
          <a:p>
            <a:r>
              <a:rPr lang="en-GB" dirty="0"/>
              <a:t>Dual LiDAR results: full vector measured precisely and accurately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69640" y="3117994"/>
            <a:ext cx="1620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C437"/>
              </a:buClr>
              <a:buSzPct val="125000"/>
              <a:tabLst/>
            </a:pPr>
            <a:r>
              <a:rPr lang="en-GB" sz="2000" kern="0" dirty="0">
                <a:solidFill>
                  <a:srgbClr val="002A6C"/>
                </a:solidFill>
                <a:latin typeface="+mn-lt"/>
              </a:rPr>
              <a:t>Dual LiDAR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9673" y="6037257"/>
            <a:ext cx="2044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C437"/>
              </a:buClr>
              <a:buSzPct val="125000"/>
              <a:tabLst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A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 LiDAR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41682" y="2664023"/>
            <a:ext cx="126423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C437"/>
              </a:buClr>
              <a:buSzPct val="125000"/>
              <a:tabLst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2A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Radial </a:t>
            </a:r>
          </a:p>
          <a:p>
            <a:pPr>
              <a:spcBef>
                <a:spcPts val="300"/>
              </a:spcBef>
              <a:buClr>
                <a:srgbClr val="80C437"/>
              </a:buClr>
              <a:buSzPct val="125000"/>
            </a:pPr>
            <a:r>
              <a:rPr lang="en-GB" sz="1600" kern="0" dirty="0">
                <a:solidFill>
                  <a:srgbClr val="002A6C"/>
                </a:solidFill>
                <a:latin typeface="+mn-lt"/>
              </a:rPr>
              <a:t>wind speed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C437"/>
              </a:buClr>
              <a:buSzPct val="125000"/>
              <a:tabLst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2A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component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6131" y="1265517"/>
            <a:ext cx="114662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80C437"/>
              </a:buClr>
              <a:buSzPct val="125000"/>
            </a:pPr>
            <a:r>
              <a:rPr lang="en-GB" sz="1000" dirty="0"/>
              <a:t>slope = 0.97</a:t>
            </a:r>
          </a:p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80C437"/>
              </a:buClr>
              <a:buSzPct val="125000"/>
            </a:pPr>
            <a:r>
              <a:rPr lang="en-GB" sz="1000" dirty="0"/>
              <a:t>11k points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002A6C"/>
              </a:solidFill>
              <a:effectLst/>
              <a:uLnTx/>
              <a:uFillTx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6130" y="4132090"/>
            <a:ext cx="114662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80C437"/>
              </a:buClr>
              <a:buSzPct val="125000"/>
            </a:pPr>
            <a:r>
              <a:rPr lang="en-GB" sz="1000" dirty="0"/>
              <a:t>slope = 0.95</a:t>
            </a:r>
          </a:p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80C437"/>
              </a:buClr>
              <a:buSzPct val="125000"/>
            </a:pPr>
            <a:r>
              <a:rPr lang="en-GB" sz="1000" dirty="0"/>
              <a:t>11k points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002A6C"/>
              </a:solidFill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7154" y="1412238"/>
            <a:ext cx="114662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80C437"/>
              </a:buClr>
              <a:buSzPct val="125000"/>
            </a:pPr>
            <a:r>
              <a:rPr lang="en-GB" sz="1000" dirty="0"/>
              <a:t>slope = 0.99</a:t>
            </a:r>
          </a:p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80C437"/>
              </a:buClr>
              <a:buSzPct val="125000"/>
            </a:pPr>
            <a:r>
              <a:rPr lang="en-GB" sz="1000" dirty="0"/>
              <a:t>4k points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002A6C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32492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6" grpId="0"/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OWA SL\Validation Results\Leosphere_Baily_Scanning_LiDAR vs Kish_Validation_V2\Plots\Leosphere Baily SL to Kish_All_1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861049"/>
            <a:ext cx="4032448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OWA SL\Radial WS Validation\Leosphere_Baily_Scanning_LiDAR_RWS vs Kish_Validation_V2\Plots\Radial Windspeed_All_1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65" y="873949"/>
            <a:ext cx="4078809" cy="305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OWA SL\Validation Results\Leosphere_dual_Scanning_LiDAR vs Kish_Validation_V2\Plots\Leosphere dual SL to Kish_All_15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2"/>
          <a:stretch/>
        </p:blipFill>
        <p:spPr bwMode="auto">
          <a:xfrm>
            <a:off x="4263976" y="1023146"/>
            <a:ext cx="4177987" cy="297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062"/>
            <a:ext cx="6562725" cy="840321"/>
          </a:xfrm>
        </p:spPr>
        <p:txBody>
          <a:bodyPr/>
          <a:lstStyle/>
          <a:p>
            <a:r>
              <a:rPr lang="en-GB" dirty="0"/>
              <a:t>Validation &gt; </a:t>
            </a:r>
            <a:r>
              <a:rPr lang="en-GB" dirty="0" err="1"/>
              <a:t>Leosphere</a:t>
            </a:r>
            <a:r>
              <a:rPr lang="en-GB" dirty="0"/>
              <a:t>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4221088"/>
            <a:ext cx="4690863" cy="2088232"/>
          </a:xfrm>
        </p:spPr>
        <p:txBody>
          <a:bodyPr/>
          <a:lstStyle/>
          <a:p>
            <a:r>
              <a:rPr lang="en-GB" dirty="0"/>
              <a:t>Radial results: technology works – radial measurements highly accurate</a:t>
            </a:r>
          </a:p>
          <a:p>
            <a:r>
              <a:rPr lang="en-GB" dirty="0"/>
              <a:t>Single LiDAR results: flow inhomogeneity impacts precision and accuracy</a:t>
            </a:r>
          </a:p>
          <a:p>
            <a:r>
              <a:rPr lang="en-GB" dirty="0"/>
              <a:t>Dual LiDAR results: better accuracy but similar precision as Single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64031" y="3166103"/>
            <a:ext cx="1733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C437"/>
              </a:buClr>
              <a:buSzPct val="125000"/>
              <a:tabLst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A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Dual LiDAR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51665" y="6021287"/>
            <a:ext cx="2044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C437"/>
              </a:buClr>
              <a:buSzPct val="125000"/>
              <a:tabLst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A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 LiDAR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0773" y="2712132"/>
            <a:ext cx="1406053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buClr>
                <a:srgbClr val="80C437"/>
              </a:buClr>
              <a:buSzPct val="125000"/>
            </a:pPr>
            <a:r>
              <a:rPr lang="en-GB" sz="1600" kern="0" dirty="0">
                <a:solidFill>
                  <a:srgbClr val="002A6C"/>
                </a:solidFill>
                <a:latin typeface="+mn-lt"/>
              </a:rPr>
              <a:t>Radial </a:t>
            </a:r>
          </a:p>
          <a:p>
            <a:pPr>
              <a:spcBef>
                <a:spcPts val="300"/>
              </a:spcBef>
              <a:buClr>
                <a:srgbClr val="80C437"/>
              </a:buClr>
              <a:buSzPct val="125000"/>
            </a:pPr>
            <a:r>
              <a:rPr lang="en-GB" sz="1600" kern="0" dirty="0">
                <a:solidFill>
                  <a:srgbClr val="002A6C"/>
                </a:solidFill>
                <a:latin typeface="+mn-lt"/>
              </a:rPr>
              <a:t>wind speed</a:t>
            </a:r>
          </a:p>
          <a:p>
            <a:pPr>
              <a:spcBef>
                <a:spcPts val="300"/>
              </a:spcBef>
              <a:buClr>
                <a:srgbClr val="80C437"/>
              </a:buClr>
              <a:buSzPct val="125000"/>
            </a:pPr>
            <a:r>
              <a:rPr lang="en-GB" sz="1600" kern="0" dirty="0">
                <a:solidFill>
                  <a:srgbClr val="002A6C"/>
                </a:solidFill>
                <a:latin typeface="+mn-lt"/>
              </a:rPr>
              <a:t>component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16131" y="1265517"/>
            <a:ext cx="114662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80C437"/>
              </a:buClr>
              <a:buSzPct val="125000"/>
            </a:pPr>
            <a:r>
              <a:rPr lang="en-GB" sz="1000" dirty="0"/>
              <a:t>slope = 0.99</a:t>
            </a:r>
          </a:p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80C437"/>
              </a:buClr>
              <a:buSzPct val="125000"/>
            </a:pPr>
            <a:r>
              <a:rPr lang="en-GB" sz="1000" dirty="0"/>
              <a:t>5k points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002A6C"/>
              </a:solidFill>
              <a:effectLst/>
              <a:uLnTx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51665" y="4219174"/>
            <a:ext cx="114662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80C437"/>
              </a:buClr>
              <a:buSzPct val="125000"/>
            </a:pPr>
            <a:r>
              <a:rPr lang="en-GB" sz="1000" dirty="0"/>
              <a:t>slope = 0.93</a:t>
            </a:r>
          </a:p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80C437"/>
              </a:buClr>
              <a:buSzPct val="125000"/>
            </a:pPr>
            <a:r>
              <a:rPr lang="en-GB" sz="1000" dirty="0"/>
              <a:t>8k points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002A6C"/>
              </a:solidFill>
              <a:effectLst/>
              <a:uLnTx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64031" y="1256930"/>
            <a:ext cx="114662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80C437"/>
              </a:buClr>
              <a:buSzPct val="125000"/>
            </a:pPr>
            <a:r>
              <a:rPr lang="en-GB" sz="1000" dirty="0"/>
              <a:t>slope = 0.99</a:t>
            </a:r>
          </a:p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80C437"/>
              </a:buClr>
              <a:buSzPct val="125000"/>
            </a:pPr>
            <a:r>
              <a:rPr lang="en-GB" sz="1000" dirty="0"/>
              <a:t>3k points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002A6C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75032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Validation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031" y="1280448"/>
            <a:ext cx="8527139" cy="4536504"/>
          </a:xfrm>
        </p:spPr>
        <p:txBody>
          <a:bodyPr/>
          <a:lstStyle/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000" dirty="0"/>
          </a:p>
          <a:p>
            <a:endParaRPr lang="en-GB" dirty="0"/>
          </a:p>
          <a:p>
            <a:endParaRPr lang="en-GB" sz="1800" dirty="0"/>
          </a:p>
          <a:p>
            <a:r>
              <a:rPr lang="en-GB" sz="1800" dirty="0"/>
              <a:t>For both devices, the single LiDAR accuracy is insufficient for measuring spatial variation </a:t>
            </a:r>
            <a:r>
              <a:rPr lang="en-GB" sz="1800" b="1" u="sng" dirty="0"/>
              <a:t>for the distances considered in this project (5km-15km)</a:t>
            </a:r>
          </a:p>
          <a:p>
            <a:r>
              <a:rPr lang="en-GB" sz="1800" dirty="0"/>
              <a:t>Dual LiDAR configuration gives very accurate speed up measurements</a:t>
            </a:r>
          </a:p>
          <a:p>
            <a:pPr lvl="1"/>
            <a:r>
              <a:rPr lang="en-GB" sz="1600" dirty="0"/>
              <a:t>Example: actual speed up @150m across bay: 18% (based on V2 data).  SL measured: 19%.  Error = 1%.</a:t>
            </a:r>
          </a:p>
          <a:p>
            <a:r>
              <a:rPr lang="en-GB" sz="1800" dirty="0"/>
              <a:t>Note validation performed blind and scan patterns were designed to measure at 12 points evenly (not focused on any particular point)</a:t>
            </a:r>
          </a:p>
          <a:p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576604"/>
              </p:ext>
            </p:extLst>
          </p:nvPr>
        </p:nvGraphicFramePr>
        <p:xfrm>
          <a:off x="395536" y="1030736"/>
          <a:ext cx="8414634" cy="121920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289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9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9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spc="0" dirty="0">
                          <a:effectLst/>
                        </a:rPr>
                        <a:t> </a:t>
                      </a:r>
                      <a:endParaRPr lang="en-GB" sz="2000" spc="-10" dirty="0">
                        <a:effectLst/>
                        <a:latin typeface="Trebuchet MS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spc="0" dirty="0">
                          <a:effectLst/>
                        </a:rPr>
                        <a:t>Radial WS</a:t>
                      </a:r>
                      <a:endParaRPr lang="en-GB" sz="2000" spc="-10" dirty="0">
                        <a:effectLst/>
                        <a:latin typeface="Trebuchet MS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spc="0" dirty="0">
                          <a:effectLst/>
                        </a:rPr>
                        <a:t>Single LiDAR</a:t>
                      </a:r>
                      <a:endParaRPr lang="en-GB" sz="2000" spc="-10" dirty="0">
                        <a:effectLst/>
                        <a:latin typeface="Trebuchet MS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spc="0" dirty="0">
                          <a:effectLst/>
                        </a:rPr>
                        <a:t>Dual LiDAR</a:t>
                      </a:r>
                      <a:endParaRPr lang="en-GB" sz="2000" spc="-10" dirty="0">
                        <a:effectLst/>
                        <a:latin typeface="Trebuchet MS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spc="0">
                          <a:effectLst/>
                        </a:rPr>
                        <a:t>Number of Validations</a:t>
                      </a:r>
                      <a:endParaRPr lang="en-GB" sz="2000" spc="-10" dirty="0">
                        <a:effectLst/>
                        <a:latin typeface="Trebuchet MS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spc="0" dirty="0">
                          <a:effectLst/>
                        </a:rPr>
                        <a:t>10</a:t>
                      </a:r>
                      <a:endParaRPr lang="en-GB" sz="2000" spc="-10" dirty="0">
                        <a:effectLst/>
                        <a:latin typeface="Trebuchet MS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spc="0" dirty="0">
                          <a:effectLst/>
                        </a:rPr>
                        <a:t>10</a:t>
                      </a:r>
                      <a:endParaRPr lang="en-GB" sz="2000" spc="-10" dirty="0">
                        <a:effectLst/>
                        <a:latin typeface="Trebuchet MS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spc="0" dirty="0">
                          <a:effectLst/>
                        </a:rPr>
                        <a:t>4</a:t>
                      </a:r>
                      <a:endParaRPr lang="en-GB" sz="2000" spc="-10" dirty="0">
                        <a:effectLst/>
                        <a:latin typeface="Trebuchet MS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spc="0" dirty="0">
                          <a:effectLst/>
                        </a:rPr>
                        <a:t>Average R</a:t>
                      </a:r>
                      <a:r>
                        <a:rPr lang="en-GB" sz="2000" spc="0" baseline="30000" dirty="0">
                          <a:effectLst/>
                        </a:rPr>
                        <a:t>2</a:t>
                      </a:r>
                      <a:endParaRPr lang="en-GB" sz="2000" spc="-10" dirty="0">
                        <a:effectLst/>
                        <a:latin typeface="Trebuchet MS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spc="0" dirty="0">
                          <a:effectLst/>
                        </a:rPr>
                        <a:t>0.994</a:t>
                      </a:r>
                      <a:endParaRPr lang="en-GB" sz="2000" spc="-10" dirty="0">
                        <a:effectLst/>
                        <a:latin typeface="Trebuchet MS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spc="0" dirty="0">
                          <a:effectLst/>
                        </a:rPr>
                        <a:t>0.846</a:t>
                      </a:r>
                      <a:endParaRPr lang="en-GB" sz="2000" spc="-10" dirty="0">
                        <a:effectLst/>
                        <a:latin typeface="Trebuchet MS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spc="0" dirty="0">
                          <a:effectLst/>
                        </a:rPr>
                        <a:t>0.983</a:t>
                      </a:r>
                      <a:endParaRPr lang="en-GB" sz="2000" spc="-10" dirty="0">
                        <a:effectLst/>
                        <a:latin typeface="Trebuchet MS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spc="0" dirty="0">
                          <a:effectLst/>
                        </a:rPr>
                        <a:t>Maximum Speed Up Error</a:t>
                      </a:r>
                      <a:endParaRPr lang="en-GB" sz="2000" spc="-10" dirty="0">
                        <a:effectLst/>
                        <a:latin typeface="Trebuchet MS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spc="0" dirty="0">
                          <a:effectLst/>
                        </a:rPr>
                        <a:t>2.6% </a:t>
                      </a:r>
                      <a:endParaRPr lang="en-GB" sz="2000" spc="-10" dirty="0">
                        <a:effectLst/>
                        <a:latin typeface="Trebuchet MS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spc="0" dirty="0">
                          <a:effectLst/>
                        </a:rPr>
                        <a:t>13.6%</a:t>
                      </a:r>
                      <a:endParaRPr lang="en-GB" sz="2000" spc="-10" dirty="0">
                        <a:effectLst/>
                        <a:latin typeface="Trebuchet MS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spc="0" dirty="0">
                          <a:effectLst/>
                        </a:rPr>
                        <a:t>1.1%</a:t>
                      </a:r>
                      <a:endParaRPr lang="en-GB" sz="2000" spc="-10" dirty="0">
                        <a:effectLst/>
                        <a:latin typeface="Trebuchet MS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85778" y="2424894"/>
            <a:ext cx="2652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C437"/>
              </a:buClr>
              <a:buSzPct val="125000"/>
              <a:tabLst/>
            </a:pP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rgbClr val="002A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LMCT </a:t>
            </a:r>
            <a:r>
              <a:rPr kumimoji="0" lang="en-GB" b="1" i="0" u="none" strike="noStrike" kern="0" cap="none" spc="0" normalizeH="0" baseline="0" noProof="0" dirty="0" err="1">
                <a:ln>
                  <a:noFill/>
                </a:ln>
                <a:solidFill>
                  <a:srgbClr val="002A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WindTracer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rgbClr val="002A6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456554"/>
              </p:ext>
            </p:extLst>
          </p:nvPr>
        </p:nvGraphicFramePr>
        <p:xfrm>
          <a:off x="395536" y="3028875"/>
          <a:ext cx="8414633" cy="121920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289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9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9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spc="0" dirty="0">
                          <a:effectLst/>
                        </a:rPr>
                        <a:t> </a:t>
                      </a:r>
                      <a:endParaRPr lang="en-GB" sz="2000" spc="-10" dirty="0">
                        <a:effectLst/>
                        <a:latin typeface="Trebuchet MS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spc="0" dirty="0">
                          <a:effectLst/>
                        </a:rPr>
                        <a:t>Radial WS</a:t>
                      </a:r>
                      <a:endParaRPr lang="en-GB" sz="2000" spc="-10" dirty="0">
                        <a:effectLst/>
                        <a:latin typeface="Trebuchet MS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spc="0" dirty="0">
                          <a:effectLst/>
                        </a:rPr>
                        <a:t>Single LiDAR</a:t>
                      </a:r>
                      <a:endParaRPr lang="en-GB" sz="2000" spc="-10" dirty="0">
                        <a:effectLst/>
                        <a:latin typeface="Trebuchet MS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spc="0" dirty="0">
                          <a:effectLst/>
                        </a:rPr>
                        <a:t>Dual LiDAR</a:t>
                      </a:r>
                      <a:endParaRPr lang="en-GB" sz="2000" spc="-10" dirty="0">
                        <a:effectLst/>
                        <a:latin typeface="Trebuchet MS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spc="0" dirty="0">
                          <a:effectLst/>
                        </a:rPr>
                        <a:t>Number of Validations</a:t>
                      </a:r>
                      <a:endParaRPr lang="en-GB" sz="2000" spc="-10" dirty="0">
                        <a:effectLst/>
                        <a:latin typeface="Trebuchet MS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spc="0" dirty="0">
                          <a:effectLst/>
                        </a:rPr>
                        <a:t>4</a:t>
                      </a:r>
                      <a:endParaRPr lang="en-GB" sz="2000" spc="-10" dirty="0">
                        <a:effectLst/>
                        <a:latin typeface="Trebuchet MS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spc="0" dirty="0">
                          <a:effectLst/>
                        </a:rPr>
                        <a:t>6</a:t>
                      </a:r>
                      <a:endParaRPr lang="en-GB" sz="2000" spc="-10" dirty="0">
                        <a:effectLst/>
                        <a:latin typeface="Trebuchet MS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spc="0" dirty="0">
                          <a:effectLst/>
                        </a:rPr>
                        <a:t>4</a:t>
                      </a:r>
                      <a:endParaRPr lang="en-GB" sz="2000" spc="-10" dirty="0">
                        <a:effectLst/>
                        <a:latin typeface="Trebuchet MS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spc="0" dirty="0">
                          <a:effectLst/>
                        </a:rPr>
                        <a:t>Average R</a:t>
                      </a:r>
                      <a:r>
                        <a:rPr lang="en-GB" sz="2000" spc="0" baseline="30000" dirty="0">
                          <a:effectLst/>
                        </a:rPr>
                        <a:t>2</a:t>
                      </a:r>
                      <a:endParaRPr lang="en-GB" sz="2000" spc="-10" dirty="0">
                        <a:effectLst/>
                        <a:latin typeface="Trebuchet MS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spc="0" dirty="0">
                          <a:effectLst/>
                        </a:rPr>
                        <a:t>0.982</a:t>
                      </a:r>
                      <a:endParaRPr lang="en-GB" sz="2000" spc="-10" dirty="0">
                        <a:effectLst/>
                        <a:latin typeface="Trebuchet MS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spc="0" dirty="0">
                          <a:effectLst/>
                        </a:rPr>
                        <a:t>0.853</a:t>
                      </a:r>
                      <a:endParaRPr lang="en-GB" sz="2000" spc="-10" dirty="0">
                        <a:effectLst/>
                        <a:latin typeface="Trebuchet MS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spc="0" dirty="0">
                          <a:effectLst/>
                        </a:rPr>
                        <a:t>0.889</a:t>
                      </a:r>
                      <a:endParaRPr lang="en-GB" sz="2000" spc="-10" dirty="0">
                        <a:effectLst/>
                        <a:latin typeface="Trebuchet MS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spc="0" dirty="0">
                          <a:effectLst/>
                        </a:rPr>
                        <a:t>Maximum Speed Up Error</a:t>
                      </a:r>
                      <a:endParaRPr lang="en-GB" sz="2000" spc="-10" dirty="0">
                        <a:effectLst/>
                        <a:latin typeface="Trebuchet MS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spc="0" dirty="0">
                          <a:effectLst/>
                        </a:rPr>
                        <a:t>2.3% </a:t>
                      </a:r>
                      <a:endParaRPr lang="en-GB" sz="2000" spc="-10" dirty="0">
                        <a:effectLst/>
                        <a:latin typeface="Trebuchet MS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spc="0" dirty="0">
                          <a:effectLst/>
                        </a:rPr>
                        <a:t>16.6%</a:t>
                      </a:r>
                      <a:endParaRPr lang="en-GB" sz="2000" spc="-10" dirty="0">
                        <a:effectLst/>
                        <a:latin typeface="Trebuchet MS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spc="0" dirty="0">
                          <a:effectLst/>
                        </a:rPr>
                        <a:t>3.7%</a:t>
                      </a:r>
                      <a:endParaRPr lang="en-GB" sz="2000" spc="-10" dirty="0">
                        <a:effectLst/>
                        <a:latin typeface="Trebuchet MS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92302" y="4349079"/>
            <a:ext cx="313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C437"/>
              </a:buClr>
              <a:buSzPct val="125000"/>
              <a:tabLst/>
            </a:pPr>
            <a:r>
              <a:rPr kumimoji="0" lang="en-GB" b="1" i="0" u="none" strike="noStrike" kern="0" cap="none" spc="0" normalizeH="0" baseline="0" noProof="0" dirty="0" err="1">
                <a:ln>
                  <a:noFill/>
                </a:ln>
                <a:solidFill>
                  <a:srgbClr val="002A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Windcube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rgbClr val="002A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400S/Prototype</a:t>
            </a:r>
          </a:p>
        </p:txBody>
      </p:sp>
    </p:spTree>
    <p:extLst>
      <p:ext uri="{BB962C8B-B14F-4D97-AF65-F5344CB8AC3E}">
        <p14:creationId xmlns:p14="http://schemas.microsoft.com/office/powerpoint/2010/main" val="131456917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\\kl-fs-003\GIS_Storage\Projects\ONSHORE_WIND\ENG\osl\Outbox\OWA_WindSpeed_LMCT_DualDoppler_100m_Kig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050" y="3713402"/>
            <a:ext cx="4204324" cy="297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49" y="1020816"/>
            <a:ext cx="6852469" cy="1828080"/>
          </a:xfrm>
        </p:spPr>
        <p:txBody>
          <a:bodyPr/>
          <a:lstStyle/>
          <a:p>
            <a:pPr lvl="0"/>
            <a:r>
              <a:rPr lang="en-GB" dirty="0"/>
              <a:t>The results of Dublin Bay show that </a:t>
            </a:r>
            <a:r>
              <a:rPr lang="en-GB" dirty="0">
                <a:solidFill>
                  <a:srgbClr val="00B0F0"/>
                </a:solidFill>
              </a:rPr>
              <a:t>a high quality resource assessment dataset, suitable to AEP</a:t>
            </a:r>
            <a:r>
              <a:rPr lang="en-GB" dirty="0"/>
              <a:t>,  can be obtained using Scanning LiDAR.</a:t>
            </a:r>
          </a:p>
          <a:p>
            <a:pPr lvl="0"/>
            <a:endParaRPr lang="en-GB" sz="1000" dirty="0"/>
          </a:p>
          <a:p>
            <a:pPr lvl="0"/>
            <a:r>
              <a:rPr lang="en-GB" dirty="0"/>
              <a:t>Scanning LiDAR campaigns are complex to plan and execute (relative to traditional wind resource assessment measurement campaigns), however the experiences at Dublin Bay (and other campaigns) show that </a:t>
            </a:r>
            <a:r>
              <a:rPr lang="en-GB" dirty="0">
                <a:solidFill>
                  <a:srgbClr val="00B0F0"/>
                </a:solidFill>
              </a:rPr>
              <a:t>it is possible/practical to conduct a successful scanning LiDAR campaign</a:t>
            </a:r>
            <a:r>
              <a:rPr lang="en-GB" dirty="0"/>
              <a:t>.</a:t>
            </a:r>
          </a:p>
          <a:p>
            <a:pPr marL="0" lvl="0" indent="0">
              <a:buNone/>
            </a:pPr>
            <a:endParaRPr lang="en-GB" sz="1000" dirty="0"/>
          </a:p>
        </p:txBody>
      </p:sp>
      <p:pic>
        <p:nvPicPr>
          <p:cNvPr id="6" name="Picture 4" descr="http://www.lockheedmartin.com/content/dam/lockheed/data/space/photo/windtracer/WindTracer_Australia.jpg"/>
          <p:cNvPicPr>
            <a:picLocks noChangeAspect="1" noChangeArrowheads="1"/>
          </p:cNvPicPr>
          <p:nvPr/>
        </p:nvPicPr>
        <p:blipFill>
          <a:blip r:embed="rId3" cstate="print"/>
          <a:srcRect l="20427" t="17571" r="23746" b="10005"/>
          <a:stretch>
            <a:fillRect/>
          </a:stretch>
        </p:blipFill>
        <p:spPr bwMode="auto">
          <a:xfrm>
            <a:off x="683568" y="4001434"/>
            <a:ext cx="1998222" cy="1944216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721514"/>
            <a:ext cx="1944216" cy="182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1" t="26570" r="16885" b="28752"/>
          <a:stretch/>
        </p:blipFill>
        <p:spPr bwMode="auto">
          <a:xfrm>
            <a:off x="6982184" y="1238039"/>
            <a:ext cx="1804856" cy="118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46011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\\kl-fs-003\GIS_Storage\Projects\ONSHORE_WIND\ENG\osl\Outbox\OWA_WindSpeed_LMCT_DualDoppler_100m_Kig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13402"/>
            <a:ext cx="4204324" cy="297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045989"/>
            <a:ext cx="6528006" cy="1828080"/>
          </a:xfrm>
        </p:spPr>
        <p:txBody>
          <a:bodyPr/>
          <a:lstStyle/>
          <a:p>
            <a:pPr lvl="0"/>
            <a:r>
              <a:rPr lang="en-GB" dirty="0"/>
              <a:t>Thank you to Commissioners of Irish Lights, Carbon Trust, the Offshore Wind Accelerator, Leosphere, LMCT, and RES!</a:t>
            </a:r>
          </a:p>
          <a:p>
            <a:pPr lvl="0"/>
            <a:endParaRPr lang="en-GB" sz="600" dirty="0"/>
          </a:p>
          <a:p>
            <a:pPr lvl="0"/>
            <a:r>
              <a:rPr lang="en-GB" dirty="0"/>
              <a:t>Please contact Eloise Burnett at the Carbon Trust (</a:t>
            </a:r>
            <a:r>
              <a:rPr lang="en-GB" u="sng" dirty="0">
                <a:hlinkClick r:id="rId3"/>
              </a:rPr>
              <a:t>Eloise.Burnett@Carbontrust.com</a:t>
            </a:r>
            <a:r>
              <a:rPr lang="en-GB" dirty="0"/>
              <a:t>) for more information on the campaign</a:t>
            </a:r>
          </a:p>
          <a:p>
            <a:pPr lvl="0"/>
            <a:endParaRPr lang="en-GB" sz="600" dirty="0"/>
          </a:p>
          <a:p>
            <a:pPr lvl="0"/>
            <a:r>
              <a:rPr lang="en-GB" dirty="0"/>
              <a:t>Project report available at: </a:t>
            </a:r>
            <a:r>
              <a:rPr lang="en-GB" dirty="0">
                <a:hlinkClick r:id="rId4"/>
              </a:rPr>
              <a:t>https://www.carbontrust.com/media/675827/owa-scanning-lidar-final-report-public-version.pdf</a:t>
            </a:r>
            <a:endParaRPr lang="en-GB" dirty="0"/>
          </a:p>
          <a:p>
            <a:pPr lvl="0"/>
            <a:endParaRPr lang="en-GB" dirty="0"/>
          </a:p>
          <a:p>
            <a:pPr marL="0" lvl="0" indent="0">
              <a:buNone/>
            </a:pPr>
            <a:endParaRPr lang="en-GB" sz="1000" dirty="0"/>
          </a:p>
        </p:txBody>
      </p:sp>
      <p:pic>
        <p:nvPicPr>
          <p:cNvPr id="6" name="Picture 4" descr="http://www.lockheedmartin.com/content/dam/lockheed/data/space/photo/windtracer/WindTracer_Australia.jpg"/>
          <p:cNvPicPr>
            <a:picLocks noChangeAspect="1" noChangeArrowheads="1"/>
          </p:cNvPicPr>
          <p:nvPr/>
        </p:nvPicPr>
        <p:blipFill>
          <a:blip r:embed="rId5" cstate="print"/>
          <a:srcRect l="20427" t="17571" r="23746" b="10005"/>
          <a:stretch>
            <a:fillRect/>
          </a:stretch>
        </p:blipFill>
        <p:spPr bwMode="auto">
          <a:xfrm>
            <a:off x="683568" y="4001434"/>
            <a:ext cx="1998222" cy="1944216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721514"/>
            <a:ext cx="1944216" cy="182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1" t="26570" r="16885" b="28752"/>
          <a:stretch/>
        </p:blipFill>
        <p:spPr bwMode="auto">
          <a:xfrm>
            <a:off x="6982184" y="1238039"/>
            <a:ext cx="1804856" cy="118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00287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Z:\Group\Presentations\Template Guide\RES-cloud-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4682" y="1778697"/>
            <a:ext cx="7258538" cy="382065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22169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32C3D33-5791-4840-9AB1-7242CEC021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432" y="4201955"/>
            <a:ext cx="2234039" cy="871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Scanning LiDAR Bankability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7C9DE8-7671-41A9-974E-050CECA608B4}"/>
              </a:ext>
            </a:extLst>
          </p:cNvPr>
          <p:cNvSpPr/>
          <p:nvPr/>
        </p:nvSpPr>
        <p:spPr>
          <a:xfrm>
            <a:off x="404710" y="1262830"/>
            <a:ext cx="2644877" cy="87507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Is Scanning LiDAR bankable today?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70FABE-9C45-4CE7-A537-8C34D668F7AD}"/>
              </a:ext>
            </a:extLst>
          </p:cNvPr>
          <p:cNvSpPr txBox="1"/>
          <p:nvPr/>
        </p:nvSpPr>
        <p:spPr>
          <a:xfrm>
            <a:off x="3524865" y="1515699"/>
            <a:ext cx="373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Audience Show of hands (yes/no)?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BD2F11-89F5-447C-BCD1-C6D83022315B}"/>
              </a:ext>
            </a:extLst>
          </p:cNvPr>
          <p:cNvSpPr/>
          <p:nvPr/>
        </p:nvSpPr>
        <p:spPr>
          <a:xfrm>
            <a:off x="404709" y="2641727"/>
            <a:ext cx="2644877" cy="87507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If not bankable today, what needs to happen to make it so?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7A148F-82C4-4153-B9D8-4245483B03CA}"/>
              </a:ext>
            </a:extLst>
          </p:cNvPr>
          <p:cNvSpPr txBox="1"/>
          <p:nvPr/>
        </p:nvSpPr>
        <p:spPr>
          <a:xfrm>
            <a:off x="3524967" y="2756096"/>
            <a:ext cx="457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will examine this question in this afternoon’s break out sessions.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1EC035E-0FF0-46F0-8800-7E7774E27264}"/>
              </a:ext>
            </a:extLst>
          </p:cNvPr>
          <p:cNvSpPr/>
          <p:nvPr/>
        </p:nvSpPr>
        <p:spPr>
          <a:xfrm>
            <a:off x="1340295" y="5289981"/>
            <a:ext cx="845575" cy="78658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01F35A-98FA-4D41-9B1F-5AA73A4998EA}"/>
              </a:ext>
            </a:extLst>
          </p:cNvPr>
          <p:cNvSpPr txBox="1"/>
          <p:nvPr/>
        </p:nvSpPr>
        <p:spPr>
          <a:xfrm>
            <a:off x="456480" y="6170351"/>
            <a:ext cx="295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Today=Not Bankable?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517CB55-CEDB-45D7-A044-D1EAB47915D7}"/>
              </a:ext>
            </a:extLst>
          </p:cNvPr>
          <p:cNvSpPr/>
          <p:nvPr/>
        </p:nvSpPr>
        <p:spPr>
          <a:xfrm>
            <a:off x="6958130" y="5269978"/>
            <a:ext cx="845575" cy="78658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69E68EBF-5CEF-4863-B8FE-E72E5CE51606}"/>
              </a:ext>
            </a:extLst>
          </p:cNvPr>
          <p:cNvSpPr/>
          <p:nvPr/>
        </p:nvSpPr>
        <p:spPr>
          <a:xfrm>
            <a:off x="1563330" y="3942738"/>
            <a:ext cx="6046838" cy="1278193"/>
          </a:xfrm>
          <a:prstGeom prst="curvedDownArrow">
            <a:avLst>
              <a:gd name="adj1" fmla="val 22354"/>
              <a:gd name="adj2" fmla="val 4729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B0BC10-38BA-4FBA-9F11-A9F2896EBD65}"/>
              </a:ext>
            </a:extLst>
          </p:cNvPr>
          <p:cNvSpPr txBox="1"/>
          <p:nvPr/>
        </p:nvSpPr>
        <p:spPr>
          <a:xfrm>
            <a:off x="6348410" y="6144007"/>
            <a:ext cx="224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92D050"/>
                </a:solidFill>
              </a:rPr>
              <a:t>Future=Bankable?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844D84-49D8-4C4E-9E91-F1163A095866}"/>
              </a:ext>
            </a:extLst>
          </p:cNvPr>
          <p:cNvSpPr txBox="1"/>
          <p:nvPr/>
        </p:nvSpPr>
        <p:spPr>
          <a:xfrm>
            <a:off x="2335263" y="5144663"/>
            <a:ext cx="4576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RECAST seeks to demonstrate that a cost effective and bankable resource assessment measurement campaign based on Scanning LiDAR is possible.</a:t>
            </a:r>
          </a:p>
        </p:txBody>
      </p:sp>
    </p:spTree>
    <p:extLst>
      <p:ext uri="{BB962C8B-B14F-4D97-AF65-F5344CB8AC3E}">
        <p14:creationId xmlns:p14="http://schemas.microsoft.com/office/powerpoint/2010/main" val="31517901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/>
      <p:bldP spid="8" grpId="0" animBg="1"/>
      <p:bldP spid="16" grpId="0"/>
      <p:bldP spid="17" grpId="0" animBg="1"/>
      <p:bldP spid="9" grpId="0" animBg="1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we accelerate acceptance?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1A0FB97-7DA3-409A-A4EA-DA65FE87A232}"/>
              </a:ext>
            </a:extLst>
          </p:cNvPr>
          <p:cNvSpPr txBox="1">
            <a:spLocks/>
          </p:cNvSpPr>
          <p:nvPr/>
        </p:nvSpPr>
        <p:spPr bwMode="auto">
          <a:xfrm>
            <a:off x="298606" y="1122926"/>
            <a:ext cx="8668413" cy="44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24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604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3pPr>
            <a:lvl4pPr marL="1568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197961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5pPr>
            <a:lvl6pPr marL="2436813" indent="-23177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6pPr>
            <a:lvl7pPr marL="2894013" indent="-23177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7pPr>
            <a:lvl8pPr marL="3351213" indent="-23177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8pPr>
            <a:lvl9pPr marL="3808413" indent="-23177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b="1" kern="0" dirty="0">
                <a:solidFill>
                  <a:srgbClr val="00B0F0"/>
                </a:solidFill>
                <a:latin typeface="Arial"/>
              </a:rPr>
              <a:t>Just Do It</a:t>
            </a:r>
            <a:r>
              <a:rPr lang="en-GB" b="1" kern="0" dirty="0">
                <a:solidFill>
                  <a:srgbClr val="323232"/>
                </a:solidFill>
                <a:latin typeface="Arial"/>
              </a:rPr>
              <a:t>: Treat it as ‘bankable’ and see if it works e.g. a developer balance sheet financing on LiDAR data ahead of broader industry acceptance. </a:t>
            </a:r>
            <a:endParaRPr lang="en-GB" kern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FE9DD1-2933-43E3-85C6-4555A9E3DB86}"/>
              </a:ext>
            </a:extLst>
          </p:cNvPr>
          <p:cNvSpPr/>
          <p:nvPr/>
        </p:nvSpPr>
        <p:spPr>
          <a:xfrm>
            <a:off x="285750" y="1928434"/>
            <a:ext cx="8314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kern="0" dirty="0">
                <a:solidFill>
                  <a:srgbClr val="00B0F0"/>
                </a:solidFill>
                <a:latin typeface="Arial"/>
              </a:rPr>
              <a:t>Demonstrate</a:t>
            </a:r>
            <a:r>
              <a:rPr lang="en-GB" b="1" kern="0" dirty="0">
                <a:solidFill>
                  <a:srgbClr val="323232"/>
                </a:solidFill>
                <a:latin typeface="Arial"/>
              </a:rPr>
              <a:t>: Conduct R&amp;D pilot to demonstrate the effectiveness of the technology.</a:t>
            </a:r>
            <a:endParaRPr lang="en-GB" kern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AF7821-5DB9-42D8-9880-7B90B5C90445}"/>
              </a:ext>
            </a:extLst>
          </p:cNvPr>
          <p:cNvSpPr/>
          <p:nvPr/>
        </p:nvSpPr>
        <p:spPr>
          <a:xfrm>
            <a:off x="298606" y="3239457"/>
            <a:ext cx="83144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kern="0" dirty="0">
                <a:solidFill>
                  <a:srgbClr val="00B0F0"/>
                </a:solidFill>
                <a:latin typeface="Arial"/>
              </a:rPr>
              <a:t>Define Subjective Stages/Milestone</a:t>
            </a:r>
            <a:r>
              <a:rPr lang="en-GB" b="1" kern="0" dirty="0">
                <a:solidFill>
                  <a:srgbClr val="323232"/>
                </a:solidFill>
                <a:latin typeface="Arial"/>
              </a:rPr>
              <a:t>: Outline what a technology needs to do to be treated as bankable, but rely upon subjective (advisor specific) assessment e.g. DNV GL LiDAR Staging Process. </a:t>
            </a:r>
            <a:r>
              <a:rPr lang="en-GB" b="1" kern="0" dirty="0">
                <a:solidFill>
                  <a:srgbClr val="00B0F0"/>
                </a:solidFill>
                <a:latin typeface="Arial"/>
              </a:rPr>
              <a:t>Bankability of stage assessment intrinsically linked to bankability of advisor defining them.</a:t>
            </a:r>
            <a:endParaRPr lang="en-GB" kern="0" dirty="0">
              <a:solidFill>
                <a:srgbClr val="00B0F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97CD7B-7608-4482-B7D8-014C58932FBE}"/>
              </a:ext>
            </a:extLst>
          </p:cNvPr>
          <p:cNvSpPr/>
          <p:nvPr/>
        </p:nvSpPr>
        <p:spPr>
          <a:xfrm>
            <a:off x="298606" y="6116772"/>
            <a:ext cx="8314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kern="0" dirty="0">
                <a:solidFill>
                  <a:srgbClr val="00B0F0"/>
                </a:solidFill>
                <a:latin typeface="Arial"/>
              </a:rPr>
              <a:t>Any other ideas?</a:t>
            </a:r>
            <a:r>
              <a:rPr lang="en-GB" b="1" kern="0" dirty="0">
                <a:solidFill>
                  <a:srgbClr val="323232"/>
                </a:solidFill>
                <a:latin typeface="Arial"/>
              </a:rPr>
              <a:t>: Please share them today!</a:t>
            </a:r>
            <a:endParaRPr lang="en-GB" kern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9C9C86-1A0E-4EFA-9F56-65CBDF18F21B}"/>
              </a:ext>
            </a:extLst>
          </p:cNvPr>
          <p:cNvSpPr/>
          <p:nvPr/>
        </p:nvSpPr>
        <p:spPr>
          <a:xfrm>
            <a:off x="298606" y="4594860"/>
            <a:ext cx="8314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kern="0" dirty="0">
                <a:solidFill>
                  <a:srgbClr val="00B0F0"/>
                </a:solidFill>
                <a:latin typeface="Arial"/>
              </a:rPr>
              <a:t>Define Objective Roadmap</a:t>
            </a:r>
            <a:r>
              <a:rPr lang="en-GB" b="1" kern="0" dirty="0">
                <a:solidFill>
                  <a:srgbClr val="323232"/>
                </a:solidFill>
                <a:latin typeface="Arial"/>
              </a:rPr>
              <a:t>: Layout object criteria which a technology needs to achieve to be considered as bankable. </a:t>
            </a:r>
            <a:endParaRPr lang="en-GB" kern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0605EA-6DD6-4AAE-9F7A-F8BB30241577}"/>
              </a:ext>
            </a:extLst>
          </p:cNvPr>
          <p:cNvSpPr/>
          <p:nvPr/>
        </p:nvSpPr>
        <p:spPr>
          <a:xfrm>
            <a:off x="298606" y="5355816"/>
            <a:ext cx="8314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kern="0" dirty="0">
                <a:solidFill>
                  <a:srgbClr val="00B0F0"/>
                </a:solidFill>
                <a:latin typeface="Arial"/>
              </a:rPr>
              <a:t>Collaborate</a:t>
            </a:r>
            <a:r>
              <a:rPr lang="en-GB" b="1" kern="0" dirty="0">
                <a:solidFill>
                  <a:srgbClr val="323232"/>
                </a:solidFill>
                <a:latin typeface="Arial"/>
              </a:rPr>
              <a:t>: work together as an industry sharing ideas, experiences and lessons learned.</a:t>
            </a:r>
            <a:endParaRPr lang="en-GB" kern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2C0554-D80B-46C7-9D4D-B520CA2F4BBC}"/>
              </a:ext>
            </a:extLst>
          </p:cNvPr>
          <p:cNvSpPr/>
          <p:nvPr/>
        </p:nvSpPr>
        <p:spPr>
          <a:xfrm>
            <a:off x="298606" y="2672109"/>
            <a:ext cx="8845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defTabSz="685800" eaLnBrk="1" hangingPunct="1">
              <a:buFont typeface="Arial" panose="020B0604020202020204" pitchFamily="34" charset="0"/>
              <a:buChar char="•"/>
            </a:pPr>
            <a:r>
              <a:rPr lang="en-GB" b="1" kern="0" dirty="0">
                <a:solidFill>
                  <a:srgbClr val="00B0F0"/>
                </a:solidFill>
                <a:latin typeface="Arial"/>
              </a:rPr>
              <a:t>Facilitate</a:t>
            </a:r>
            <a:r>
              <a:rPr lang="en-GB" b="1" kern="0" dirty="0">
                <a:solidFill>
                  <a:srgbClr val="323232"/>
                </a:solidFill>
                <a:latin typeface="Arial"/>
              </a:rPr>
              <a:t>: Develop tools to make it easier to use/understand new technology.</a:t>
            </a:r>
            <a:endParaRPr lang="en-GB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18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6" grpId="0"/>
      <p:bldP spid="18" grpId="0"/>
      <p:bldP spid="19" grpId="0"/>
      <p:bldP spid="20" grpId="0"/>
      <p:bldP spid="21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 txBox="1">
            <a:spLocks noChangeArrowheads="1"/>
          </p:cNvSpPr>
          <p:nvPr/>
        </p:nvSpPr>
        <p:spPr>
          <a:xfrm>
            <a:off x="3480178" y="786161"/>
            <a:ext cx="5585163" cy="1611312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00000"/>
              </a:lnSpc>
              <a:buNone/>
            </a:pPr>
            <a:r>
              <a:rPr lang="en-GB" sz="2400" dirty="0">
                <a:solidFill>
                  <a:srgbClr val="F37421"/>
                </a:solidFill>
                <a:latin typeface="+mj-lt"/>
                <a:cs typeface="Arial" charset="0"/>
              </a:rPr>
              <a:t>Experience gained from Dublin Bay Scanning LiDAR Technology Demonstration Project.</a:t>
            </a:r>
          </a:p>
          <a:p>
            <a:pPr eaLnBrk="1" hangingPunct="1">
              <a:lnSpc>
                <a:spcPct val="100000"/>
              </a:lnSpc>
              <a:buNone/>
            </a:pPr>
            <a:endParaRPr lang="en-GB" sz="1600" dirty="0">
              <a:solidFill>
                <a:srgbClr val="F37421"/>
              </a:solidFill>
              <a:latin typeface="+mj-lt"/>
              <a:cs typeface="Arial" charset="0"/>
            </a:endParaRPr>
          </a:p>
          <a:p>
            <a:pPr eaLnBrk="1" hangingPunct="1">
              <a:lnSpc>
                <a:spcPct val="100000"/>
              </a:lnSpc>
              <a:buNone/>
            </a:pPr>
            <a:r>
              <a:rPr lang="en-GB" sz="1600" dirty="0">
                <a:solidFill>
                  <a:srgbClr val="F37421"/>
                </a:solidFill>
                <a:latin typeface="+mj-lt"/>
                <a:cs typeface="Arial" charset="0"/>
              </a:rPr>
              <a:t>RECAST Scanning LiDAR Workshop</a:t>
            </a:r>
          </a:p>
          <a:p>
            <a:pPr eaLnBrk="1" hangingPunct="1">
              <a:lnSpc>
                <a:spcPct val="100000"/>
              </a:lnSpc>
              <a:buNone/>
            </a:pPr>
            <a:endParaRPr lang="en-GB" sz="1600" dirty="0">
              <a:solidFill>
                <a:srgbClr val="F37421"/>
              </a:solidFill>
              <a:latin typeface="+mj-lt"/>
              <a:cs typeface="Arial" charset="0"/>
            </a:endParaRPr>
          </a:p>
          <a:p>
            <a:pPr eaLnBrk="1" hangingPunct="1">
              <a:lnSpc>
                <a:spcPct val="100000"/>
              </a:lnSpc>
              <a:buNone/>
            </a:pPr>
            <a:r>
              <a:rPr lang="en-GB" sz="1600" dirty="0">
                <a:solidFill>
                  <a:srgbClr val="F37421"/>
                </a:solidFill>
                <a:latin typeface="+mj-lt"/>
                <a:cs typeface="Arial" charset="0"/>
              </a:rPr>
              <a:t>Peter Stuart on behalf of the Offshore Wind Accelerator</a:t>
            </a:r>
            <a:br>
              <a:rPr lang="en-GB" sz="1600" dirty="0">
                <a:solidFill>
                  <a:srgbClr val="F37421"/>
                </a:solidFill>
                <a:latin typeface="+mj-lt"/>
                <a:cs typeface="Arial" charset="0"/>
              </a:rPr>
            </a:br>
            <a:endParaRPr lang="en-GB" sz="1600" dirty="0">
              <a:solidFill>
                <a:srgbClr val="F37421"/>
              </a:solidFill>
              <a:latin typeface="+mj-lt"/>
              <a:cs typeface="Arial" charset="0"/>
            </a:endParaRPr>
          </a:p>
          <a:p>
            <a:pPr eaLnBrk="1" hangingPunct="1">
              <a:lnSpc>
                <a:spcPct val="100000"/>
              </a:lnSpc>
              <a:buNone/>
            </a:pPr>
            <a:endParaRPr lang="en-GB" sz="1400" dirty="0">
              <a:solidFill>
                <a:srgbClr val="F37421"/>
              </a:solidFill>
              <a:latin typeface="+mj-lt"/>
              <a:cs typeface="Arial" charset="0"/>
            </a:endParaRPr>
          </a:p>
          <a:p>
            <a:endParaRPr lang="en-GB" sz="2000" dirty="0">
              <a:solidFill>
                <a:srgbClr val="F37421"/>
              </a:solidFill>
              <a:latin typeface="+mj-lt"/>
              <a:cs typeface="Arial" charset="0"/>
            </a:endParaRPr>
          </a:p>
          <a:p>
            <a:pPr eaLnBrk="1" hangingPunct="1">
              <a:lnSpc>
                <a:spcPct val="100000"/>
              </a:lnSpc>
              <a:buNone/>
            </a:pPr>
            <a:endParaRPr lang="en-GB" sz="1600" dirty="0">
              <a:solidFill>
                <a:srgbClr val="F37421"/>
              </a:solidFill>
              <a:latin typeface="+mj-lt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1" t="26570" r="16885" b="28752"/>
          <a:stretch/>
        </p:blipFill>
        <p:spPr bwMode="auto">
          <a:xfrm>
            <a:off x="573206" y="2370069"/>
            <a:ext cx="2608144" cy="170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56899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Participants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Carbon Trust / Offshore Wind Accelerator (OWA)</a:t>
            </a:r>
          </a:p>
          <a:p>
            <a:pPr lvl="1"/>
            <a:r>
              <a:rPr lang="en-GB" dirty="0"/>
              <a:t>Project vision and funding</a:t>
            </a:r>
          </a:p>
          <a:p>
            <a:endParaRPr lang="en-GB" dirty="0"/>
          </a:p>
          <a:p>
            <a:r>
              <a:rPr lang="en-GB" dirty="0"/>
              <a:t>RES</a:t>
            </a:r>
          </a:p>
          <a:p>
            <a:pPr lvl="1"/>
            <a:r>
              <a:rPr lang="en-GB" dirty="0"/>
              <a:t>Project Management</a:t>
            </a:r>
          </a:p>
          <a:p>
            <a:pPr lvl="1"/>
            <a:r>
              <a:rPr lang="en-GB" dirty="0"/>
              <a:t>Installation, site management, decommissioning</a:t>
            </a:r>
          </a:p>
          <a:p>
            <a:pPr lvl="1"/>
            <a:r>
              <a:rPr lang="en-GB" dirty="0"/>
              <a:t>Data analysis</a:t>
            </a:r>
          </a:p>
          <a:p>
            <a:pPr lvl="1"/>
            <a:r>
              <a:rPr lang="en-GB" dirty="0"/>
              <a:t>Reporting</a:t>
            </a:r>
          </a:p>
          <a:p>
            <a:endParaRPr lang="en-GB" dirty="0"/>
          </a:p>
          <a:p>
            <a:r>
              <a:rPr lang="en-GB" dirty="0"/>
              <a:t>Leosphere</a:t>
            </a:r>
          </a:p>
          <a:p>
            <a:pPr lvl="1"/>
            <a:r>
              <a:rPr lang="en-GB" dirty="0"/>
              <a:t>Provided two </a:t>
            </a:r>
            <a:r>
              <a:rPr lang="en-GB" dirty="0" err="1"/>
              <a:t>Windcube</a:t>
            </a:r>
            <a:r>
              <a:rPr lang="en-GB" dirty="0"/>
              <a:t> scanning LiDARs</a:t>
            </a:r>
          </a:p>
          <a:p>
            <a:pPr lvl="1"/>
            <a:r>
              <a:rPr lang="en-GB" dirty="0"/>
              <a:t>Provided three </a:t>
            </a:r>
            <a:r>
              <a:rPr lang="en-GB" dirty="0" err="1"/>
              <a:t>Windcube</a:t>
            </a:r>
            <a:r>
              <a:rPr lang="en-GB" dirty="0"/>
              <a:t> V2 vertical </a:t>
            </a:r>
            <a:r>
              <a:rPr lang="en-GB" dirty="0" err="1"/>
              <a:t>LiDARS</a:t>
            </a:r>
            <a:r>
              <a:rPr lang="en-GB" dirty="0"/>
              <a:t> for validation measurements</a:t>
            </a:r>
          </a:p>
          <a:p>
            <a:endParaRPr lang="en-GB" dirty="0"/>
          </a:p>
          <a:p>
            <a:r>
              <a:rPr lang="en-GB" dirty="0"/>
              <a:t>Lockheed Martin Coherent Technologies (LMCT)</a:t>
            </a:r>
          </a:p>
          <a:p>
            <a:pPr lvl="1"/>
            <a:r>
              <a:rPr lang="en-GB" dirty="0"/>
              <a:t>Provided two WindTracer scanning LiDARs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74904" y="6193110"/>
            <a:ext cx="2133600" cy="476250"/>
          </a:xfrm>
          <a:prstGeom prst="rect">
            <a:avLst/>
          </a:prstGeom>
        </p:spPr>
        <p:txBody>
          <a:bodyPr/>
          <a:lstStyle/>
          <a:p>
            <a:fld id="{F02067B5-BB61-425A-ADF9-C80F01E8B2C9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1" t="26570" r="16885" b="28752"/>
          <a:stretch/>
        </p:blipFill>
        <p:spPr bwMode="auto">
          <a:xfrm>
            <a:off x="6346078" y="1041368"/>
            <a:ext cx="1749333" cy="114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8398" y="5020960"/>
            <a:ext cx="1924542" cy="88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2569" y="3255118"/>
            <a:ext cx="1531253" cy="121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4987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 flipV="1">
            <a:off x="6280344" y="1534904"/>
            <a:ext cx="1327382" cy="130539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Scanning LiDAR: Single </a:t>
            </a:r>
            <a:r>
              <a:rPr lang="en-GB" dirty="0" err="1"/>
              <a:t>vs</a:t>
            </a:r>
            <a:r>
              <a:rPr lang="en-GB" dirty="0"/>
              <a:t> Dual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134476"/>
            <a:ext cx="5734050" cy="46132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1500" b="1" u="sng" dirty="0">
                <a:solidFill>
                  <a:srgbClr val="00B0F0"/>
                </a:solidFill>
              </a:rPr>
              <a:t>Single</a:t>
            </a:r>
            <a:r>
              <a:rPr lang="en-GB" sz="1500" dirty="0">
                <a:solidFill>
                  <a:srgbClr val="00B0F0"/>
                </a:solidFill>
              </a:rPr>
              <a:t> LiDAR Measurement: </a:t>
            </a:r>
          </a:p>
          <a:p>
            <a:pPr lvl="1">
              <a:lnSpc>
                <a:spcPct val="150000"/>
              </a:lnSpc>
            </a:pPr>
            <a:r>
              <a:rPr lang="en-GB" sz="1500" dirty="0"/>
              <a:t>Wind speed and direction calculation based on multiple measurements along an arc</a:t>
            </a:r>
          </a:p>
          <a:p>
            <a:pPr lvl="1">
              <a:lnSpc>
                <a:spcPct val="150000"/>
              </a:lnSpc>
            </a:pPr>
            <a:r>
              <a:rPr lang="en-GB" sz="1500" dirty="0"/>
              <a:t>Homogenous flow is a key assumption</a:t>
            </a:r>
          </a:p>
          <a:p>
            <a:pPr lvl="1">
              <a:lnSpc>
                <a:spcPct val="150000"/>
              </a:lnSpc>
            </a:pPr>
            <a:endParaRPr lang="en-GB" sz="1500" dirty="0"/>
          </a:p>
          <a:p>
            <a:pPr>
              <a:lnSpc>
                <a:spcPct val="150000"/>
              </a:lnSpc>
            </a:pPr>
            <a:r>
              <a:rPr lang="en-GB" sz="1500" b="1" u="sng" dirty="0">
                <a:solidFill>
                  <a:srgbClr val="00B0F0"/>
                </a:solidFill>
              </a:rPr>
              <a:t>Dual</a:t>
            </a:r>
            <a:r>
              <a:rPr lang="en-GB" sz="1500" dirty="0">
                <a:solidFill>
                  <a:srgbClr val="00B0F0"/>
                </a:solidFill>
              </a:rPr>
              <a:t> LiDAR Measurement</a:t>
            </a:r>
          </a:p>
          <a:p>
            <a:pPr lvl="1">
              <a:lnSpc>
                <a:spcPct val="150000"/>
              </a:lnSpc>
            </a:pPr>
            <a:r>
              <a:rPr lang="en-GB" sz="1500" dirty="0"/>
              <a:t>Wind speed and direction calculation based on measurement of two devices</a:t>
            </a:r>
          </a:p>
          <a:p>
            <a:pPr lvl="1">
              <a:lnSpc>
                <a:spcPct val="150000"/>
              </a:lnSpc>
            </a:pPr>
            <a:r>
              <a:rPr lang="en-GB" sz="1500" dirty="0"/>
              <a:t>Wind vector can be accurately determined without assuming homogenous flow</a:t>
            </a:r>
          </a:p>
          <a:p>
            <a:pPr lvl="1">
              <a:lnSpc>
                <a:spcPct val="150000"/>
              </a:lnSpc>
            </a:pPr>
            <a:r>
              <a:rPr lang="en-GB" sz="1500" dirty="0"/>
              <a:t>BUT higher cost, higher risk of data loss, etc.</a:t>
            </a:r>
          </a:p>
          <a:p>
            <a:pPr lvl="1">
              <a:lnSpc>
                <a:spcPct val="150000"/>
              </a:lnSpc>
            </a:pPr>
            <a:endParaRPr lang="en-GB" sz="1500" dirty="0"/>
          </a:p>
          <a:p>
            <a:pPr marL="479425" lvl="1" indent="0">
              <a:lnSpc>
                <a:spcPct val="150000"/>
              </a:lnSpc>
              <a:buNone/>
            </a:pPr>
            <a:r>
              <a:rPr lang="en-GB" sz="1300" dirty="0">
                <a:solidFill>
                  <a:srgbClr val="00B0F0"/>
                </a:solidFill>
              </a:rPr>
              <a:t>At Dublin Bay the Dual LiDAR scans were co-ordinated (measured same places), but not synchronised (not necessary at exactly the same time).</a:t>
            </a:r>
          </a:p>
          <a:p>
            <a:pPr lvl="1">
              <a:lnSpc>
                <a:spcPct val="150000"/>
              </a:lnSpc>
            </a:pPr>
            <a:endParaRPr lang="en-GB" dirty="0"/>
          </a:p>
          <a:p>
            <a:pPr lvl="1">
              <a:lnSpc>
                <a:spcPct val="150000"/>
              </a:lnSpc>
            </a:pPr>
            <a:endParaRPr lang="en-GB" dirty="0"/>
          </a:p>
        </p:txBody>
      </p:sp>
      <p:cxnSp>
        <p:nvCxnSpPr>
          <p:cNvPr id="6" name="Straight Arrow Connector 5"/>
          <p:cNvCxnSpPr>
            <a:stCxn id="7" idx="5"/>
          </p:cNvCxnSpPr>
          <p:nvPr/>
        </p:nvCxnSpPr>
        <p:spPr>
          <a:xfrm flipV="1">
            <a:off x="6263593" y="1244134"/>
            <a:ext cx="814534" cy="158472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 flipV="1">
            <a:off x="6012160" y="2784708"/>
            <a:ext cx="294572" cy="3014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>
            <a:stCxn id="16" idx="5"/>
          </p:cNvCxnSpPr>
          <p:nvPr/>
        </p:nvCxnSpPr>
        <p:spPr>
          <a:xfrm flipV="1">
            <a:off x="6599536" y="4634689"/>
            <a:ext cx="1715552" cy="122419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9" idx="3"/>
          </p:cNvCxnSpPr>
          <p:nvPr/>
        </p:nvCxnSpPr>
        <p:spPr>
          <a:xfrm>
            <a:off x="6304758" y="4156335"/>
            <a:ext cx="2010330" cy="47835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 flipV="1">
            <a:off x="6348103" y="5814736"/>
            <a:ext cx="294572" cy="3014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 flipV="1">
            <a:off x="6261619" y="4112186"/>
            <a:ext cx="294572" cy="3014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528835" y="3144552"/>
            <a:ext cx="2830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4"/>
                </a:solidFill>
              </a:rPr>
              <a:t>Scanning LiDAR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94723" y="4456276"/>
            <a:ext cx="2830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4"/>
                </a:solidFill>
              </a:rPr>
              <a:t>Scanning LiDAR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87448" y="6214670"/>
            <a:ext cx="2830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4"/>
                </a:solidFill>
              </a:rPr>
              <a:t>Scanning LiDAR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39522" y="3933056"/>
            <a:ext cx="15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3"/>
                </a:solidFill>
              </a:rPr>
              <a:t>Measurement Location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12802" y="1124744"/>
            <a:ext cx="15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3"/>
                </a:solidFill>
              </a:rPr>
              <a:t>Measurement Location</a:t>
            </a:r>
          </a:p>
        </p:txBody>
      </p:sp>
      <p:sp>
        <p:nvSpPr>
          <p:cNvPr id="5" name="Arc 4"/>
          <p:cNvSpPr/>
          <p:nvPr/>
        </p:nvSpPr>
        <p:spPr>
          <a:xfrm>
            <a:off x="5294807" y="1231152"/>
            <a:ext cx="3021609" cy="3421984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288440" y="2532577"/>
            <a:ext cx="1942138" cy="30771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288440" y="2110418"/>
            <a:ext cx="1794852" cy="72987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ross 27"/>
          <p:cNvSpPr/>
          <p:nvPr/>
        </p:nvSpPr>
        <p:spPr>
          <a:xfrm rot="1266269">
            <a:off x="7736376" y="1628795"/>
            <a:ext cx="443909" cy="438860"/>
          </a:xfrm>
          <a:prstGeom prst="plus">
            <a:avLst>
              <a:gd name="adj" fmla="val 4566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Cross 28"/>
          <p:cNvSpPr/>
          <p:nvPr/>
        </p:nvSpPr>
        <p:spPr>
          <a:xfrm rot="1266269">
            <a:off x="8101629" y="4411176"/>
            <a:ext cx="443909" cy="438860"/>
          </a:xfrm>
          <a:prstGeom prst="plus">
            <a:avLst>
              <a:gd name="adj" fmla="val 4566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7728800" y="1134476"/>
            <a:ext cx="2830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4"/>
                </a:solidFill>
              </a:rPr>
              <a:t>Measurement</a:t>
            </a:r>
          </a:p>
          <a:p>
            <a:r>
              <a:rPr lang="en-GB" sz="1400" dirty="0">
                <a:solidFill>
                  <a:schemeClr val="accent4"/>
                </a:solidFill>
              </a:rPr>
              <a:t>Location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37878" y="3850576"/>
            <a:ext cx="2830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4"/>
                </a:solidFill>
              </a:rPr>
              <a:t>Measurement</a:t>
            </a:r>
          </a:p>
          <a:p>
            <a:r>
              <a:rPr lang="en-GB" sz="1400" dirty="0">
                <a:solidFill>
                  <a:schemeClr val="accent4"/>
                </a:solidFill>
              </a:rPr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1962685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429626"/>
            <a:ext cx="7157269" cy="323850"/>
          </a:xfrm>
        </p:spPr>
        <p:txBody>
          <a:bodyPr/>
          <a:lstStyle/>
          <a:p>
            <a:r>
              <a:rPr lang="en-GB" dirty="0"/>
              <a:t>Key Considerations for Planning a Scanning LiDAR Campaign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DEB9AE-EF31-4A80-852E-059C98B48720}"/>
              </a:ext>
            </a:extLst>
          </p:cNvPr>
          <p:cNvSpPr txBox="1"/>
          <p:nvPr/>
        </p:nvSpPr>
        <p:spPr>
          <a:xfrm>
            <a:off x="471948" y="1014069"/>
            <a:ext cx="78953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Land: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/>
              <a:t>Line/Arc of Sight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/>
              <a:t>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Communications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Installation: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/>
              <a:t>Lifting Operations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/>
              <a:t>Staff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Beam Alignment: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/>
              <a:t>Device Levelling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/>
              <a:t>Hard Target Checks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Scan Geometry Design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/>
              <a:t>Device Range (and impact of metrological conditions)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Device Availability/Uptime</a:t>
            </a:r>
          </a:p>
        </p:txBody>
      </p:sp>
    </p:spTree>
    <p:extLst>
      <p:ext uri="{BB962C8B-B14F-4D97-AF65-F5344CB8AC3E}">
        <p14:creationId xmlns:p14="http://schemas.microsoft.com/office/powerpoint/2010/main" val="54398250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6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1_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7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1_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8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1_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9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1_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0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1_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1_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2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1_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8779</TotalTime>
  <Words>2522</Words>
  <Application>Microsoft Office PowerPoint</Application>
  <PresentationFormat>On-screen Show (4:3)</PresentationFormat>
  <Paragraphs>390</Paragraphs>
  <Slides>36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36</vt:i4>
      </vt:variant>
    </vt:vector>
  </HeadingPairs>
  <TitlesOfParts>
    <vt:vector size="51" baseType="lpstr">
      <vt:lpstr>PMingLiU</vt:lpstr>
      <vt:lpstr>Arial</vt:lpstr>
      <vt:lpstr>Courier New</vt:lpstr>
      <vt:lpstr>Matura MT Script Capitals</vt:lpstr>
      <vt:lpstr>Times New Roman</vt:lpstr>
      <vt:lpstr>Trebuchet MS</vt:lpstr>
      <vt:lpstr>TrebuchetMS</vt:lpstr>
      <vt:lpstr>TrebuchetMS,Bold</vt:lpstr>
      <vt:lpstr>16_Default Design</vt:lpstr>
      <vt:lpstr>17_Default Design</vt:lpstr>
      <vt:lpstr>18_Default Design</vt:lpstr>
      <vt:lpstr>19_Default Design</vt:lpstr>
      <vt:lpstr>20_Default Design</vt:lpstr>
      <vt:lpstr>21_Default Design</vt:lpstr>
      <vt:lpstr>22_Default Design</vt:lpstr>
      <vt:lpstr>PowerPoint Presentation</vt:lpstr>
      <vt:lpstr>Introduction</vt:lpstr>
      <vt:lpstr>What do we mean by bankable?</vt:lpstr>
      <vt:lpstr>Scanning LiDAR Bankability</vt:lpstr>
      <vt:lpstr>How can we accelerate acceptance?</vt:lpstr>
      <vt:lpstr>PowerPoint Presentation</vt:lpstr>
      <vt:lpstr>Project Participants</vt:lpstr>
      <vt:lpstr>Scanning LiDAR: Single vs Dual</vt:lpstr>
      <vt:lpstr>Key Considerations for Planning a Scanning LiDAR Campaign</vt:lpstr>
      <vt:lpstr>Campaign Overview </vt:lpstr>
      <vt:lpstr>Measurement Location Overview </vt:lpstr>
      <vt:lpstr>Demonstration Points</vt:lpstr>
      <vt:lpstr>Validation set up</vt:lpstr>
      <vt:lpstr>Demonstration Points</vt:lpstr>
      <vt:lpstr>Achieved measurement ranges</vt:lpstr>
      <vt:lpstr>Achieved measurement ranges</vt:lpstr>
      <vt:lpstr>Achieved measurement ranges</vt:lpstr>
      <vt:lpstr>Lessons Learnt: Land</vt:lpstr>
      <vt:lpstr>Lessons Learnt: Land</vt:lpstr>
      <vt:lpstr>Access/Installation</vt:lpstr>
      <vt:lpstr>Access/Installation</vt:lpstr>
      <vt:lpstr>Access/Installation</vt:lpstr>
      <vt:lpstr>Power </vt:lpstr>
      <vt:lpstr>Power</vt:lpstr>
      <vt:lpstr>Beam Alignment</vt:lpstr>
      <vt:lpstr>Beam Alignment &gt; Hard Targets</vt:lpstr>
      <vt:lpstr>Beam Alignment &gt; Hard Targets</vt:lpstr>
      <vt:lpstr>Security </vt:lpstr>
      <vt:lpstr>Communications</vt:lpstr>
      <vt:lpstr>Communications</vt:lpstr>
      <vt:lpstr>Validation &gt; WindTracer results</vt:lpstr>
      <vt:lpstr>Validation &gt; Leosphere results</vt:lpstr>
      <vt:lpstr>Validation Summary</vt:lpstr>
      <vt:lpstr>Conclusions</vt:lpstr>
      <vt:lpstr>Acknowledgements</vt:lpstr>
      <vt:lpstr>PowerPoint Presentation</vt:lpstr>
    </vt:vector>
  </TitlesOfParts>
  <Company>JCIM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Jeremy Cook</dc:creator>
  <cp:lastModifiedBy>Peter Stuart</cp:lastModifiedBy>
  <cp:revision>1072</cp:revision>
  <cp:lastPrinted>2015-03-03T13:54:02Z</cp:lastPrinted>
  <dcterms:created xsi:type="dcterms:W3CDTF">2008-10-10T09:13:56Z</dcterms:created>
  <dcterms:modified xsi:type="dcterms:W3CDTF">2018-10-04T08:18:22Z</dcterms:modified>
</cp:coreProperties>
</file>